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91" r:id="rId20"/>
    <p:sldId id="304" r:id="rId21"/>
    <p:sldId id="306" r:id="rId22"/>
    <p:sldId id="307" r:id="rId23"/>
    <p:sldId id="308" r:id="rId24"/>
    <p:sldId id="275" r:id="rId25"/>
    <p:sldId id="299" r:id="rId26"/>
    <p:sldId id="276" r:id="rId27"/>
    <p:sldId id="277" r:id="rId28"/>
    <p:sldId id="278" r:id="rId29"/>
    <p:sldId id="305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2" r:id="rId43"/>
    <p:sldId id="300" r:id="rId44"/>
    <p:sldId id="301" r:id="rId45"/>
    <p:sldId id="293" r:id="rId46"/>
    <p:sldId id="294" r:id="rId47"/>
    <p:sldId id="295" r:id="rId48"/>
    <p:sldId id="296" r:id="rId49"/>
    <p:sldId id="297" r:id="rId50"/>
    <p:sldId id="298" r:id="rId51"/>
    <p:sldId id="302" r:id="rId52"/>
    <p:sldId id="303" r:id="rId5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08" autoAdjust="0"/>
    <p:restoredTop sz="94881" autoAdjust="0"/>
  </p:normalViewPr>
  <p:slideViewPr>
    <p:cSldViewPr snapToGrid="0">
      <p:cViewPr varScale="1">
        <p:scale>
          <a:sx n="112" d="100"/>
          <a:sy n="112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&#1047;&#1074;&#1110;&#1090;%20&#1075;&#1086;&#1083;&#1086;&#1074;&#1080;\&#1056;&#1080;&#1089;&#1091;&#1085;&#1086;&#1082;%20%201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&#1047;&#1074;&#1110;&#1090;%20&#1075;&#1086;&#1083;&#1086;&#1074;&#1080;\&#1056;&#1080;&#1089;&#1091;&#1085;&#1086;&#1082;%202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min\Desktop\&#1047;&#1074;&#1110;&#1090;%20&#1075;&#1086;&#1083;&#1086;&#1074;&#1080;\&#1056;&#1080;&#1089;&#1091;&#1085;&#1086;&#1082;%203%20(1)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Питома вага інших податків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10,9%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9,6%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5%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smtClean="0"/>
                      <a:t>2,2%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/>
                      <a:t>1,3%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 smtClean="0"/>
                      <a:t>2,3%</a:t>
                    </a:r>
                    <a:endParaRPr lang="en-US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 smtClean="0"/>
                      <a:t>7,1%</a:t>
                    </a:r>
                    <a:endParaRPr lang="en-US" dirty="0"/>
                  </a:p>
                </c:rich>
              </c:tx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Лист1!$A$2:$A$9</c:f>
              <c:strCache>
                <c:ptCount val="7"/>
                <c:pt idx="0">
                  <c:v>єдиний податок з фізичних осіб  10,9 %</c:v>
                </c:pt>
                <c:pt idx="1">
                  <c:v>акцизний податок на ввезене пальне 9,6 %</c:v>
                </c:pt>
                <c:pt idx="2">
                  <c:v>орендна плата за землю з юридичних осіб 5%</c:v>
                </c:pt>
                <c:pt idx="3">
                  <c:v>плата за надані адмінпослуги 2,2%</c:v>
                </c:pt>
                <c:pt idx="4">
                  <c:v>орендна плата за землю фізичних осіб 1,3%</c:v>
                </c:pt>
                <c:pt idx="5">
                  <c:v>податок на нерухоме майно 2,3%</c:v>
                </c:pt>
                <c:pt idx="6">
                  <c:v>всі інші податки 7,1%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10.9</c:v>
                </c:pt>
                <c:pt idx="1">
                  <c:v>9.6</c:v>
                </c:pt>
                <c:pt idx="2">
                  <c:v>5</c:v>
                </c:pt>
                <c:pt idx="3">
                  <c:v>2.2000000000000002</c:v>
                </c:pt>
                <c:pt idx="4">
                  <c:v>1.3</c:v>
                </c:pt>
                <c:pt idx="5">
                  <c:v>2.2999999999999998</c:v>
                </c:pt>
                <c:pt idx="6">
                  <c:v>7.1</c:v>
                </c:pt>
              </c:numCache>
            </c:numRef>
          </c:val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7"/>
        <c:delete val="1"/>
      </c:legendEntry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3000" dirty="0">
                <a:latin typeface="Gabriola" panose="04040605051002020D02" pitchFamily="82" charset="0"/>
              </a:rPr>
              <a:t>Структура </a:t>
            </a:r>
            <a:r>
              <a:rPr lang="ru-RU" sz="3000" dirty="0" err="1">
                <a:latin typeface="Gabriola" panose="04040605051002020D02" pitchFamily="82" charset="0"/>
              </a:rPr>
              <a:t>доходів</a:t>
            </a:r>
            <a:r>
              <a:rPr lang="ru-RU" sz="3000" dirty="0">
                <a:latin typeface="Gabriola" panose="04040605051002020D02" pitchFamily="82" charset="0"/>
              </a:rPr>
              <a:t> бюджету </a:t>
            </a:r>
            <a:r>
              <a:rPr lang="ru-RU" sz="3000" dirty="0" err="1">
                <a:latin typeface="Gabriola" panose="04040605051002020D02" pitchFamily="82" charset="0"/>
              </a:rPr>
              <a:t>громади</a:t>
            </a:r>
            <a:r>
              <a:rPr lang="ru-RU" sz="3000" dirty="0">
                <a:latin typeface="Gabriola" panose="04040605051002020D02" pitchFamily="82" charset="0"/>
              </a:rPr>
              <a:t> за 201</a:t>
            </a:r>
            <a:r>
              <a:rPr lang="uk-UA" sz="3000" dirty="0">
                <a:latin typeface="Gabriola" panose="04040605051002020D02" pitchFamily="82" charset="0"/>
              </a:rPr>
              <a:t>9 рік</a:t>
            </a:r>
          </a:p>
          <a:p>
            <a:pPr>
              <a:defRPr/>
            </a:pPr>
            <a:endParaRPr lang="ru-RU" dirty="0"/>
          </a:p>
        </c:rich>
      </c:tx>
      <c:layout>
        <c:manualLayout>
          <c:xMode val="edge"/>
          <c:yMode val="edge"/>
          <c:x val="0.22850524330518715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894497459606474E-2"/>
          <c:y val="0.14204042157617541"/>
          <c:w val="0.84485088103124273"/>
          <c:h val="0.77232453040937254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Lbls>
            <c:dLbl>
              <c:idx val="0"/>
              <c:layout>
                <c:manualLayout>
                  <c:x val="7.0841889117043116E-2"/>
                  <c:y val="0.29568090046436502"/>
                </c:manualLayout>
              </c:layout>
              <c:numFmt formatCode="0.0%" sourceLinked="0"/>
              <c:spPr/>
              <c:txPr>
                <a:bodyPr lIns="38100" tIns="19050" rIns="38100" bIns="19050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1.1201366769605538E-2"/>
                  <c:y val="-7.8835385961370227E-2"/>
                </c:manualLayout>
              </c:layout>
              <c:numFmt formatCode="0.0%" sourceLinked="0"/>
              <c:spPr/>
              <c:txPr>
                <a:bodyPr lIns="38100" tIns="19050" rIns="38100" bIns="19050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-0.12848898687664043"/>
                </c:manualLayout>
              </c:layout>
              <c:tx>
                <c:rich>
                  <a:bodyPr lIns="38100" tIns="19050" rIns="38100" bIns="19050">
                    <a:spAutoFit/>
                  </a:bodyPr>
                  <a:lstStyle/>
                  <a:p>
                    <a:pPr>
                      <a:defRPr/>
                    </a:pPr>
                    <a:r>
                      <a:rPr lang="ru-RU"/>
                      <a:t>Медична субвенція
12,</a:t>
                    </a:r>
                    <a:r>
                      <a:rPr lang="en-US"/>
                      <a:t>0</a:t>
                    </a:r>
                    <a:r>
                      <a:rPr lang="ru-RU"/>
                      <a:t>%</a:t>
                    </a:r>
                  </a:p>
                </c:rich>
              </c:tx>
              <c:numFmt formatCode="0.0%" sourceLinked="0"/>
              <c:spPr/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455858402315099E-2"/>
                  <c:y val="4.6638530183727031E-2"/>
                </c:manualLayout>
              </c:layout>
              <c:numFmt formatCode="0.0%" sourceLinked="0"/>
              <c:spPr/>
              <c:txPr>
                <a:bodyPr lIns="38100" tIns="19050" rIns="38100" bIns="19050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0.22229845884649035"/>
                  <c:y val="0"/>
                </c:manualLayout>
              </c:layout>
              <c:numFmt formatCode="0.0%" sourceLinked="0"/>
              <c:spPr/>
              <c:txPr>
                <a:bodyPr lIns="38100" tIns="19050" rIns="38100" bIns="19050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0.15739944814590484"/>
                  <c:y val="1.2495286089238845E-2"/>
                </c:manualLayout>
              </c:layout>
              <c:numFmt formatCode="0.0%" sourceLinked="0"/>
              <c:spPr/>
              <c:txPr>
                <a:bodyPr lIns="38100" tIns="19050" rIns="38100" bIns="19050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 w="25400">
                <a:noFill/>
              </a:ln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'Лист1 (2)'!$A$2:$A$3</c:f>
              <c:strCache>
                <c:ptCount val="2"/>
                <c:pt idx="0">
                  <c:v>Власні доходи</c:v>
                </c:pt>
                <c:pt idx="1">
                  <c:v>Надходження з інших бюджетів</c:v>
                </c:pt>
              </c:strCache>
            </c:strRef>
          </c:cat>
          <c:val>
            <c:numRef>
              <c:f>'Лист1 (2)'!$B$2:$B$3</c:f>
              <c:numCache>
                <c:formatCode>0.0</c:formatCode>
                <c:ptCount val="2"/>
                <c:pt idx="0">
                  <c:v>57.185695787208765</c:v>
                </c:pt>
                <c:pt idx="1">
                  <c:v>42.814304212791235</c:v>
                </c:pt>
              </c:numCache>
            </c:numRef>
          </c:val>
        </c:ser>
        <c:ser>
          <c:idx val="1"/>
          <c:order val="1"/>
          <c:dPt>
            <c:idx val="0"/>
            <c:bubble3D val="0"/>
          </c:dPt>
          <c:dPt>
            <c:idx val="1"/>
            <c:bubble3D val="0"/>
          </c:dPt>
          <c:dLbls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'Лист1 (2)'!$A$2:$A$3</c:f>
              <c:strCache>
                <c:ptCount val="2"/>
                <c:pt idx="0">
                  <c:v>Власні доходи</c:v>
                </c:pt>
                <c:pt idx="1">
                  <c:v>Надходження з інших бюджетів</c:v>
                </c:pt>
              </c:strCache>
            </c:strRef>
          </c:cat>
          <c:val>
            <c:numRef>
              <c:f>'Лист1 (2)'!$C$2:$C$3</c:f>
              <c:numCache>
                <c:formatCode>General</c:formatCode>
                <c:ptCount val="2"/>
                <c:pt idx="0" formatCode="0.00">
                  <c:v>35241.599999999999</c:v>
                </c:pt>
                <c:pt idx="1">
                  <c:v>26385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200"/>
      </c:pie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 Розподіл видатків загального фонду громади  за 2019 рік ( тис.грн.)</a:t>
            </a:r>
          </a:p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/>
              <a:t>)     </a:t>
            </a:r>
          </a:p>
        </c:rich>
      </c:tx>
      <c:overlay val="0"/>
      <c:spPr>
        <a:noFill/>
        <a:ln w="25400">
          <a:noFill/>
        </a:ln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 17057,9</a:t>
                    </a:r>
                  </a:p>
                  <a:p>
                    <a:endParaRPr lang="en-US"/>
                  </a:p>
                  <a:p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Лист1!$A$1:$A$8</c:f>
              <c:strCache>
                <c:ptCount val="8"/>
                <c:pt idx="0">
                  <c:v>Інші видатки</c:v>
                </c:pt>
                <c:pt idx="1">
                  <c:v> Видатки на фізкультуру і спорт</c:v>
                </c:pt>
                <c:pt idx="2">
                  <c:v>Утримання закладів культури та заходи у сфері культури</c:v>
                </c:pt>
                <c:pt idx="3">
                  <c:v> Видатки на  соціальний захист та соціальне забезпечення</c:v>
                </c:pt>
                <c:pt idx="4">
                  <c:v> Видатки на державне  управління</c:v>
                </c:pt>
                <c:pt idx="5">
                  <c:v> Видатки на благоустрій</c:v>
                </c:pt>
                <c:pt idx="6">
                  <c:v>Субвенції до  районного бюджету</c:v>
                </c:pt>
                <c:pt idx="7">
                  <c:v>Видатки на освіту </c:v>
                </c:pt>
              </c:strCache>
            </c:strRef>
          </c:cat>
          <c:val>
            <c:numRef>
              <c:f>Лист1!$C$1:$C$8</c:f>
              <c:numCache>
                <c:formatCode>General</c:formatCode>
                <c:ptCount val="8"/>
                <c:pt idx="0">
                  <c:v>344.9</c:v>
                </c:pt>
                <c:pt idx="1">
                  <c:v>835.7</c:v>
                </c:pt>
                <c:pt idx="2">
                  <c:v>1391.8</c:v>
                </c:pt>
                <c:pt idx="3">
                  <c:v>2276.5</c:v>
                </c:pt>
                <c:pt idx="4">
                  <c:v>6334</c:v>
                </c:pt>
                <c:pt idx="5">
                  <c:v>7038.6</c:v>
                </c:pt>
                <c:pt idx="6">
                  <c:v>17057.900000000001</c:v>
                </c:pt>
                <c:pt idx="7">
                  <c:v>18437.2</c:v>
                </c:pt>
              </c:numCache>
            </c:numRef>
          </c:val>
        </c:ser>
        <c:ser>
          <c:idx val="1"/>
          <c:order val="1"/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cat>
            <c:strRef>
              <c:f>Лист1!$A$1:$A$8</c:f>
              <c:strCache>
                <c:ptCount val="8"/>
                <c:pt idx="0">
                  <c:v>Інші видатки</c:v>
                </c:pt>
                <c:pt idx="1">
                  <c:v> Видатки на фізкультуру і спорт</c:v>
                </c:pt>
                <c:pt idx="2">
                  <c:v>Утримання закладів культури та заходи у сфері культури</c:v>
                </c:pt>
                <c:pt idx="3">
                  <c:v> Видатки на  соціальний захист та соціальне забезпечення</c:v>
                </c:pt>
                <c:pt idx="4">
                  <c:v> Видатки на державне  управління</c:v>
                </c:pt>
                <c:pt idx="5">
                  <c:v> Видатки на благоустрій</c:v>
                </c:pt>
                <c:pt idx="6">
                  <c:v>Субвенції до  районного бюджету</c:v>
                </c:pt>
                <c:pt idx="7">
                  <c:v>Видатки на освіту </c:v>
                </c:pt>
              </c:strCache>
            </c:strRef>
          </c:cat>
          <c:val>
            <c:numRef>
              <c:f>Лист1!$D$1:$D$8</c:f>
              <c:numCache>
                <c:formatCode>0.0</c:formatCode>
                <c:ptCount val="8"/>
                <c:pt idx="0">
                  <c:v>0.64207340002904123</c:v>
                </c:pt>
                <c:pt idx="1">
                  <c:v>1.5557574381103794</c:v>
                </c:pt>
                <c:pt idx="2">
                  <c:v>2.5910053875338348</c:v>
                </c:pt>
                <c:pt idx="3">
                  <c:v>4.2379822996987899</c:v>
                </c:pt>
                <c:pt idx="4">
                  <c:v>11.79151323799347</c:v>
                </c:pt>
                <c:pt idx="5">
                  <c:v>13.103212042459875</c:v>
                </c:pt>
                <c:pt idx="6">
                  <c:v>31.755360540317152</c:v>
                </c:pt>
                <c:pt idx="7">
                  <c:v>34.323095653857472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40116816"/>
        <c:axId val="1940124976"/>
      </c:barChart>
      <c:catAx>
        <c:axId val="19401168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940124976"/>
        <c:crosses val="autoZero"/>
        <c:auto val="1"/>
        <c:lblAlgn val="ctr"/>
        <c:lblOffset val="100"/>
        <c:noMultiLvlLbl val="0"/>
      </c:catAx>
      <c:valAx>
        <c:axId val="1940124976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1940116816"/>
        <c:crosses val="autoZero"/>
        <c:crossBetween val="between"/>
      </c:valAx>
      <c:spPr>
        <a:noFill/>
        <a:ln w="25400">
          <a:noFill/>
        </a:ln>
      </c:spPr>
    </c:plotArea>
    <c:legend>
      <c:legendPos val="b"/>
      <c:overlay val="0"/>
      <c:spPr>
        <a:noFill/>
        <a:ln w="25400">
          <a:noFill/>
        </a:ln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800" b="1" i="0" u="none" strike="noStrike" baseline="0" dirty="0" err="1"/>
              <a:t>Розподіл</a:t>
            </a:r>
            <a:r>
              <a:rPr lang="ru-RU" sz="1800" b="1" i="0" u="none" strike="noStrike" baseline="0" dirty="0"/>
              <a:t> </a:t>
            </a:r>
            <a:r>
              <a:rPr lang="ru-RU" sz="1800" b="1" i="0" u="none" strike="noStrike" baseline="0" dirty="0" err="1"/>
              <a:t>видатків</a:t>
            </a:r>
            <a:r>
              <a:rPr lang="ru-RU" sz="1800" b="1" i="0" u="none" strike="noStrike" baseline="0" dirty="0"/>
              <a:t> </a:t>
            </a:r>
            <a:r>
              <a:rPr lang="ru-RU" sz="1800" b="1" i="0" u="none" strike="noStrike" baseline="0" dirty="0" err="1"/>
              <a:t>спеціального</a:t>
            </a:r>
            <a:r>
              <a:rPr lang="ru-RU" sz="1800" b="1" i="0" u="none" strike="noStrike" baseline="0" dirty="0"/>
              <a:t> фонду </a:t>
            </a:r>
            <a:r>
              <a:rPr lang="uk-UA" sz="1800" b="1" i="0" u="none" strike="noStrike" baseline="0" dirty="0"/>
              <a:t> </a:t>
            </a:r>
            <a:r>
              <a:rPr lang="ru-RU" sz="1800" b="1" i="0" u="none" strike="noStrike" baseline="0" dirty="0"/>
              <a:t> бюджету  </a:t>
            </a:r>
            <a:r>
              <a:rPr lang="ru-RU" sz="1800" b="1" i="0" u="none" strike="noStrike" baseline="0" dirty="0" err="1"/>
              <a:t>громади</a:t>
            </a:r>
            <a:r>
              <a:rPr lang="ru-RU" sz="1800" b="1" i="0" u="none" strike="noStrike" baseline="0" dirty="0"/>
              <a:t> </a:t>
            </a:r>
            <a:r>
              <a:rPr lang="ru-RU" sz="1800" b="1" i="0" u="none" strike="noStrike" baseline="0" dirty="0" smtClean="0"/>
              <a:t>                за </a:t>
            </a:r>
            <a:r>
              <a:rPr lang="ru-RU" sz="1800" b="1" i="0" u="none" strike="noStrike" baseline="0" dirty="0"/>
              <a:t>201</a:t>
            </a:r>
            <a:r>
              <a:rPr lang="uk-UA" sz="1800" b="1" i="0" u="none" strike="noStrike" baseline="0" dirty="0"/>
              <a:t>9</a:t>
            </a:r>
            <a:r>
              <a:rPr lang="ru-RU" sz="1800" b="1" i="0" u="none" strike="noStrike" baseline="0" dirty="0"/>
              <a:t>р </a:t>
            </a:r>
            <a:r>
              <a:rPr lang="en-US" sz="1800" b="1" i="0" u="none" strike="noStrike" baseline="0" dirty="0"/>
              <a:t>        </a:t>
            </a:r>
            <a:r>
              <a:rPr lang="ru-RU" sz="1800" b="1" i="0" u="none" strike="noStrike" baseline="0" dirty="0"/>
              <a:t> </a:t>
            </a:r>
            <a:r>
              <a:rPr lang="en-US" sz="1800" b="1" i="0" u="none" strike="noStrike" baseline="0" dirty="0"/>
              <a:t>(</a:t>
            </a:r>
            <a:r>
              <a:rPr lang="ru-RU" sz="1800" b="1" i="0" u="none" strike="noStrike" baseline="0" dirty="0"/>
              <a:t> </a:t>
            </a:r>
            <a:r>
              <a:rPr lang="ru-RU" sz="1800" b="1" i="0" u="none" strike="noStrike" baseline="0" dirty="0" err="1"/>
              <a:t>тис.грн</a:t>
            </a:r>
            <a:r>
              <a:rPr lang="ru-RU" sz="1800" b="1" i="0" u="none" strike="noStrike" baseline="0" dirty="0"/>
              <a:t>.</a:t>
            </a:r>
            <a:r>
              <a:rPr lang="en-US" sz="1800" b="1" i="0" u="none" strike="noStrike" baseline="0" dirty="0"/>
              <a:t>)</a:t>
            </a:r>
            <a:endParaRPr lang="ru-RU" dirty="0"/>
          </a:p>
        </c:rich>
      </c:tx>
      <c:layout>
        <c:manualLayout>
          <c:xMode val="edge"/>
          <c:yMode val="edge"/>
          <c:x val="0.13353722797472325"/>
          <c:y val="8.364009186351707E-3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Lbls>
            <c:dLbl>
              <c:idx val="5"/>
              <c:layout>
                <c:manualLayout>
                  <c:x val="-1.0049594725255817E-16"/>
                  <c:y val="-4.1820419824327897E-3"/>
                </c:manualLayout>
              </c:layout>
              <c:spPr>
                <a:noFill/>
                <a:ln w="25400">
                  <a:noFill/>
                </a:ln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/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(2)'!$A$2:$A$8</c:f>
              <c:strCache>
                <c:ptCount val="7"/>
                <c:pt idx="0">
                  <c:v>Утримання та ремонт  доріг</c:v>
                </c:pt>
                <c:pt idx="1">
                  <c:v> Видатки на освіту</c:v>
                </c:pt>
                <c:pt idx="2">
                  <c:v>Видатки на благоустрій </c:v>
                </c:pt>
                <c:pt idx="3">
                  <c:v>Інші видатки</c:v>
                </c:pt>
                <c:pt idx="4">
                  <c:v>Внески до статутного капіталу  комунальних підприємств</c:v>
                </c:pt>
                <c:pt idx="5">
                  <c:v> Видатки на рзвиток інфраструктури</c:v>
                </c:pt>
                <c:pt idx="6">
                  <c:v>Видатки на культуру</c:v>
                </c:pt>
              </c:strCache>
            </c:strRef>
          </c:cat>
          <c:val>
            <c:numRef>
              <c:f>'Лист1 (2)'!$C$2:$C$8</c:f>
              <c:numCache>
                <c:formatCode>General</c:formatCode>
                <c:ptCount val="7"/>
                <c:pt idx="0" formatCode="0.00">
                  <c:v>7121.4</c:v>
                </c:pt>
                <c:pt idx="1">
                  <c:v>5835.3</c:v>
                </c:pt>
                <c:pt idx="2">
                  <c:v>2803.9</c:v>
                </c:pt>
                <c:pt idx="3">
                  <c:v>952.9</c:v>
                </c:pt>
                <c:pt idx="4">
                  <c:v>415.1</c:v>
                </c:pt>
                <c:pt idx="5">
                  <c:v>383.5</c:v>
                </c:pt>
                <c:pt idx="6">
                  <c:v>324.39999999999998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1940123344"/>
        <c:axId val="1940119536"/>
      </c:barChart>
      <c:catAx>
        <c:axId val="1940123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940119536"/>
        <c:crosses val="autoZero"/>
        <c:auto val="1"/>
        <c:lblAlgn val="ctr"/>
        <c:lblOffset val="100"/>
        <c:noMultiLvlLbl val="0"/>
      </c:catAx>
      <c:valAx>
        <c:axId val="194011953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1940123344"/>
        <c:crosses val="autoZero"/>
        <c:crossBetween val="between"/>
      </c:valAx>
    </c:plotArea>
    <c:plotVisOnly val="1"/>
    <c:dispBlanksAs val="zero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233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9421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85734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972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372708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140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1134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774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030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49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652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74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2347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5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0154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7105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79A71-6C98-4431-ACE6-722D0757FC64}" type="datetimeFigureOut">
              <a:rPr lang="ru-RU" smtClean="0"/>
              <a:t>06.05.2020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1401438-D16C-4646-BBE9-80FFC555B1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233434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  <p:sldLayoutId id="2147483800" r:id="rId12"/>
    <p:sldLayoutId id="2147483801" r:id="rId13"/>
    <p:sldLayoutId id="2147483802" r:id="rId14"/>
    <p:sldLayoutId id="2147483803" r:id="rId15"/>
    <p:sldLayoutId id="214748380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g"/><Relationship Id="rId4" Type="http://schemas.openxmlformats.org/officeDocument/2006/relationships/image" Target="../media/image6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jpeg"/><Relationship Id="rId4" Type="http://schemas.openxmlformats.org/officeDocument/2006/relationships/image" Target="../media/image9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649" y="120770"/>
            <a:ext cx="11723298" cy="3191774"/>
          </a:xfrm>
        </p:spPr>
        <p:txBody>
          <a:bodyPr/>
          <a:lstStyle/>
          <a:p>
            <a:pPr algn="ctr"/>
            <a:r>
              <a:rPr lang="uk-UA" sz="4800" i="1" dirty="0" smtClean="0">
                <a:latin typeface="Gabriola" panose="04040605051002020D02" pitchFamily="82" charset="0"/>
              </a:rPr>
              <a:t/>
            </a:r>
            <a:br>
              <a:rPr lang="uk-UA" sz="4800" i="1" dirty="0" smtClean="0">
                <a:latin typeface="Gabriola" panose="04040605051002020D02" pitchFamily="82" charset="0"/>
              </a:rPr>
            </a:br>
            <a:r>
              <a:rPr lang="uk-UA" sz="6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«З  ГРОМАДОЮ  І  ДЛЯ  ГРОМАДИ!»</a:t>
            </a:r>
            <a:r>
              <a:rPr lang="uk-UA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/>
            </a:r>
            <a:br>
              <a:rPr lang="uk-UA" sz="6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</a:br>
            <a:r>
              <a:rPr lang="uk-UA" sz="4800" i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Звіт селищного голови Коби І.О. про свою роботу                     та діяльність виконавчих органів Ради перед територіальною громадою у 2019 році </a:t>
            </a:r>
            <a:endParaRPr lang="ru-RU" sz="4800" i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853"/>
            <a:ext cx="9506309" cy="318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1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3312" y="215660"/>
            <a:ext cx="10585480" cy="6032739"/>
          </a:xfrm>
        </p:spPr>
        <p:txBody>
          <a:bodyPr>
            <a:noAutofit/>
          </a:bodyPr>
          <a:lstStyle/>
          <a:p>
            <a:r>
              <a:rPr lang="uk-UA" sz="3500" dirty="0" smtClean="0">
                <a:latin typeface="Gabriola" panose="04040605051002020D02" pitchFamily="82" charset="0"/>
              </a:rPr>
              <a:t>Побувало на особистому прийомі в селищного голови –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57</a:t>
            </a:r>
            <a:r>
              <a:rPr lang="uk-UA" sz="3500" dirty="0" smtClean="0">
                <a:latin typeface="Gabriola" panose="04040605051002020D02" pitchFamily="82" charset="0"/>
              </a:rPr>
              <a:t> осіб,                        у в.о. старости села </a:t>
            </a:r>
            <a:r>
              <a:rPr lang="uk-UA" sz="3500" dirty="0" err="1" smtClean="0">
                <a:latin typeface="Gabriola" panose="04040605051002020D02" pitchFamily="82" charset="0"/>
              </a:rPr>
              <a:t>Зачепилівка</a:t>
            </a:r>
            <a:r>
              <a:rPr lang="uk-UA" sz="3500" dirty="0" smtClean="0">
                <a:latin typeface="Gabriola" panose="04040605051002020D02" pitchFamily="82" charset="0"/>
              </a:rPr>
              <a:t> –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16</a:t>
            </a:r>
            <a:r>
              <a:rPr lang="uk-UA" sz="3500" dirty="0" smtClean="0">
                <a:latin typeface="Gabriola" panose="04040605051002020D02" pitchFamily="82" charset="0"/>
              </a:rPr>
              <a:t> осіб. </a:t>
            </a:r>
          </a:p>
          <a:p>
            <a:endParaRPr lang="uk-UA" sz="3500" dirty="0">
              <a:latin typeface="Gabriola" panose="04040605051002020D02" pitchFamily="82" charset="0"/>
            </a:endParaRPr>
          </a:p>
          <a:p>
            <a:r>
              <a:rPr lang="uk-UA" sz="3500" dirty="0" smtClean="0">
                <a:latin typeface="Gabriola" panose="04040605051002020D02" pitchFamily="82" charset="0"/>
              </a:rPr>
              <a:t>Надійшло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uk-UA" sz="3500" dirty="0" smtClean="0">
                <a:latin typeface="Gabriola" panose="04040605051002020D02" pitchFamily="82" charset="0"/>
              </a:rPr>
              <a:t> запити відповідно до Закону України «Про доступ до публічної інформації», з них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uk-UA" sz="3500" dirty="0" smtClean="0">
                <a:latin typeface="Gabriola" panose="04040605051002020D02" pitchFamily="82" charset="0"/>
              </a:rPr>
              <a:t> направлений за належністю,                       інші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23</a:t>
            </a:r>
            <a:r>
              <a:rPr lang="uk-UA" sz="3500" dirty="0" smtClean="0">
                <a:latin typeface="Gabriola" panose="04040605051002020D02" pitchFamily="82" charset="0"/>
              </a:rPr>
              <a:t> відпрацьовано згідно з вимогами законодавства.</a:t>
            </a:r>
          </a:p>
          <a:p>
            <a:endParaRPr lang="uk-UA" sz="3500" dirty="0">
              <a:latin typeface="Gabriola" panose="04040605051002020D02" pitchFamily="82" charset="0"/>
            </a:endParaRPr>
          </a:p>
          <a:p>
            <a:r>
              <a:rPr lang="uk-UA" sz="3500" dirty="0" smtClean="0">
                <a:latin typeface="Gabriola" panose="04040605051002020D02" pitchFamily="82" charset="0"/>
              </a:rPr>
              <a:t>Адміністративною комісією проведено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uk-UA" sz="3500" dirty="0" smtClean="0">
                <a:latin typeface="Gabriola" panose="04040605051002020D02" pitchFamily="82" charset="0"/>
              </a:rPr>
              <a:t> засідання, на яких розглянуто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uk-UA" sz="3500" dirty="0" smtClean="0">
                <a:latin typeface="Gabriola" panose="04040605051002020D02" pitchFamily="82" charset="0"/>
              </a:rPr>
              <a:t> адміністративні справи, на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uk-UA" sz="3500" dirty="0" smtClean="0">
                <a:latin typeface="Gabriola" panose="04040605051002020D02" pitchFamily="82" charset="0"/>
              </a:rPr>
              <a:t> особи накладено адміністративні стягнення у вигляді на загальну суму 901 грн. </a:t>
            </a:r>
            <a:endParaRPr lang="ru-RU" sz="35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03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717" y="250166"/>
            <a:ext cx="10834777" cy="61420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3500" dirty="0" smtClean="0">
                <a:latin typeface="Gabriola" panose="04040605051002020D02" pitchFamily="82" charset="0"/>
              </a:rPr>
              <a:t>Протягом 2019 року було проведено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uk-UA" sz="3500" dirty="0" smtClean="0">
                <a:latin typeface="Gabriola" panose="04040605051002020D02" pitchFamily="82" charset="0"/>
              </a:rPr>
              <a:t> засідань житлової комісії. </a:t>
            </a:r>
          </a:p>
          <a:p>
            <a:pPr marL="0" indent="0" algn="ctr">
              <a:buNone/>
            </a:pPr>
            <a:r>
              <a:rPr lang="uk-UA" sz="3500" dirty="0" smtClean="0">
                <a:latin typeface="Gabriola" panose="04040605051002020D02" pitchFamily="82" charset="0"/>
              </a:rPr>
              <a:t>У загальній черзі, потребуючих поліпшення житлових умов,        перебуває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34</a:t>
            </a:r>
            <a:r>
              <a:rPr lang="uk-UA" sz="3500" dirty="0" smtClean="0">
                <a:latin typeface="Gabriola" panose="04040605051002020D02" pitchFamily="82" charset="0"/>
              </a:rPr>
              <a:t> особи. У пільговій черзі позачергового забезпечення житлом –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r>
              <a:rPr lang="uk-UA" sz="3500" dirty="0" smtClean="0">
                <a:latin typeface="Gabriola" panose="04040605051002020D02" pitchFamily="82" charset="0"/>
              </a:rPr>
              <a:t> сімей, у пільговій черзі першочергового забезпечення житлом -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  <a:r>
              <a:rPr lang="uk-UA" sz="3500" dirty="0" smtClean="0">
                <a:latin typeface="Gabriola" panose="04040605051002020D02" pitchFamily="82" charset="0"/>
              </a:rPr>
              <a:t>, у пільговій черзі постраждалих від аварії на ЧАЕС –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uk-UA" sz="3500" dirty="0" smtClean="0">
                <a:latin typeface="Gabriola" panose="04040605051002020D02" pitchFamily="82" charset="0"/>
              </a:rPr>
              <a:t> та на відшкодування витрат на придбання житла –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uk-UA" sz="3500" dirty="0" smtClean="0">
                <a:latin typeface="Gabriola" panose="04040605051002020D02" pitchFamily="82" charset="0"/>
              </a:rPr>
              <a:t> сім’я. </a:t>
            </a:r>
          </a:p>
          <a:p>
            <a:pPr marL="0" indent="0" algn="ctr">
              <a:buNone/>
            </a:pPr>
            <a:endParaRPr lang="uk-UA" sz="3500" dirty="0" smtClean="0">
              <a:latin typeface="Gabriola" panose="04040605051002020D02" pitchFamily="82" charset="0"/>
            </a:endParaRPr>
          </a:p>
          <a:p>
            <a:pPr marL="0" indent="0" algn="ctr">
              <a:buNone/>
            </a:pPr>
            <a:r>
              <a:rPr lang="uk-UA" sz="3500" dirty="0" smtClean="0">
                <a:latin typeface="Gabriola" panose="04040605051002020D02" pitchFamily="82" charset="0"/>
              </a:rPr>
              <a:t>При виконавчому комітеті селищної ради діє Опікунська рада, яка опікується дорослими непрацездатними особами,                                                    у 2019 році проведено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uk-UA" sz="3500" dirty="0" smtClean="0">
                <a:latin typeface="Gabriola" panose="04040605051002020D02" pitchFamily="82" charset="0"/>
              </a:rPr>
              <a:t> засідання. </a:t>
            </a:r>
            <a:endParaRPr lang="ru-RU" sz="35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14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257" y="171364"/>
            <a:ext cx="10212389" cy="1400530"/>
          </a:xfrm>
        </p:spPr>
        <p:txBody>
          <a:bodyPr/>
          <a:lstStyle/>
          <a:p>
            <a:pPr algn="ctr"/>
            <a:r>
              <a:rPr lang="uk-UA" dirty="0" smtClean="0">
                <a:latin typeface="Gabriola" panose="04040605051002020D02" pitchFamily="82" charset="0"/>
              </a:rPr>
              <a:t>Ключовими документами розвитку громади протягом 2019 року були: </a:t>
            </a:r>
            <a:endParaRPr lang="ru-RU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1162" y="2052918"/>
            <a:ext cx="11262946" cy="4409428"/>
          </a:xfrm>
        </p:spPr>
        <p:txBody>
          <a:bodyPr>
            <a:noAutofit/>
          </a:bodyPr>
          <a:lstStyle/>
          <a:p>
            <a:pPr algn="ctr"/>
            <a:r>
              <a:rPr lang="uk-UA" sz="3000" dirty="0" smtClean="0">
                <a:latin typeface="Gabriola" panose="04040605051002020D02" pitchFamily="82" charset="0"/>
              </a:rPr>
              <a:t>Бюджет громади;</a:t>
            </a:r>
          </a:p>
          <a:p>
            <a:pPr algn="ctr"/>
            <a:r>
              <a:rPr lang="uk-UA" sz="3000" dirty="0" smtClean="0">
                <a:latin typeface="Gabriola" panose="04040605051002020D02" pitchFamily="82" charset="0"/>
              </a:rPr>
              <a:t>Програма соціально-економічного, культурно-мистецького розвитку та охорони навколишнього природного середовища </a:t>
            </a:r>
            <a:r>
              <a:rPr lang="uk-UA" sz="3000" dirty="0" err="1" smtClean="0">
                <a:latin typeface="Gabriola" panose="04040605051002020D02" pitchFamily="82" charset="0"/>
              </a:rPr>
              <a:t>Новосанжарської</a:t>
            </a:r>
            <a:r>
              <a:rPr lang="uk-UA" sz="3000" dirty="0" smtClean="0">
                <a:latin typeface="Gabriola" panose="04040605051002020D02" pitchFamily="82" charset="0"/>
              </a:rPr>
              <a:t> селищної ради на 2019 рік;</a:t>
            </a:r>
          </a:p>
          <a:p>
            <a:pPr algn="ctr"/>
            <a:r>
              <a:rPr lang="uk-UA" sz="3000" dirty="0" smtClean="0">
                <a:latin typeface="Gabriola" panose="04040605051002020D02" pitchFamily="82" charset="0"/>
              </a:rPr>
              <a:t>Програма соціального захисту осіб з особливими потребами, ветеранів, пенсіонерів усіх рівнів, учасників бойових дій та добровольців при проведенні антитерористичної операції та/або Операції об’єднаних сил </a:t>
            </a:r>
            <a:r>
              <a:rPr lang="uk-UA" sz="3000" dirty="0" err="1" smtClean="0">
                <a:latin typeface="Gabriola" panose="04040605051002020D02" pitchFamily="82" charset="0"/>
              </a:rPr>
              <a:t>Новосанжарської</a:t>
            </a:r>
            <a:r>
              <a:rPr lang="uk-UA" sz="3000" dirty="0" smtClean="0">
                <a:latin typeface="Gabriola" panose="04040605051002020D02" pitchFamily="82" charset="0"/>
              </a:rPr>
              <a:t> селищної ради на 2018-2020 роки; </a:t>
            </a:r>
          </a:p>
          <a:p>
            <a:pPr algn="ctr"/>
            <a:r>
              <a:rPr lang="uk-UA" sz="3000" dirty="0" smtClean="0">
                <a:latin typeface="Gabriola" panose="04040605051002020D02" pitchFamily="82" charset="0"/>
              </a:rPr>
              <a:t>Інші місцеві галузеві Програми</a:t>
            </a:r>
            <a:endParaRPr lang="ru-RU" sz="3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7489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397" y="116287"/>
            <a:ext cx="11835442" cy="140053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tx1"/>
                </a:solidFill>
                <a:latin typeface="Gabriola" panose="04040605051002020D02" pitchFamily="82" charset="0"/>
              </a:rPr>
              <a:t>Основним податковим джерелом надходжень до бюджету громади є податок на доходи фізичних осіб – 61,6 %</a:t>
            </a:r>
            <a:endParaRPr lang="ru-RU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037369"/>
              </p:ext>
            </p:extLst>
          </p:nvPr>
        </p:nvGraphicFramePr>
        <p:xfrm>
          <a:off x="856648" y="1309036"/>
          <a:ext cx="10809171" cy="5409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51484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3098835"/>
              </p:ext>
            </p:extLst>
          </p:nvPr>
        </p:nvGraphicFramePr>
        <p:xfrm>
          <a:off x="785004" y="336430"/>
          <a:ext cx="10627743" cy="59119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3977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223606"/>
              </p:ext>
            </p:extLst>
          </p:nvPr>
        </p:nvGraphicFramePr>
        <p:xfrm>
          <a:off x="1009292" y="198408"/>
          <a:ext cx="10058400" cy="63567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85962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519722"/>
              </p:ext>
            </p:extLst>
          </p:nvPr>
        </p:nvGraphicFramePr>
        <p:xfrm>
          <a:off x="1445559" y="381000"/>
          <a:ext cx="9300882" cy="609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867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4287" y="-224286"/>
            <a:ext cx="11550769" cy="1414732"/>
          </a:xfrm>
        </p:spPr>
        <p:txBody>
          <a:bodyPr/>
          <a:lstStyle/>
          <a:p>
            <a:pPr algn="ctr"/>
            <a:r>
              <a:rPr lang="uk-UA" dirty="0" smtClean="0">
                <a:latin typeface="Gabriola" panose="04040605051002020D02" pitchFamily="82" charset="0"/>
              </a:rPr>
              <a:t>У сфері благоустрою територій </a:t>
            </a:r>
            <a:r>
              <a:rPr lang="uk-UA" dirty="0" err="1" smtClean="0">
                <a:latin typeface="Gabriola" panose="04040605051002020D02" pitchFamily="82" charset="0"/>
              </a:rPr>
              <a:t>Новосанжарської</a:t>
            </a:r>
            <a:r>
              <a:rPr lang="uk-UA" dirty="0" smtClean="0">
                <a:latin typeface="Gabriola" panose="04040605051002020D02" pitchFamily="82" charset="0"/>
              </a:rPr>
              <a:t> об’єднаної територіальної громади було придбано: </a:t>
            </a:r>
            <a:endParaRPr lang="ru-RU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3644" y="1190446"/>
            <a:ext cx="3864635" cy="5315315"/>
          </a:xfrm>
        </p:spPr>
        <p:txBody>
          <a:bodyPr>
            <a:noAutofit/>
          </a:bodyPr>
          <a:lstStyle/>
          <a:p>
            <a:r>
              <a:rPr lang="uk-UA" sz="1800" dirty="0" err="1" smtClean="0">
                <a:latin typeface="Gabriola" panose="04040605051002020D02" pitchFamily="82" charset="0"/>
              </a:rPr>
              <a:t>Мотокоси</a:t>
            </a:r>
            <a:r>
              <a:rPr lang="uk-UA" sz="1800" dirty="0" smtClean="0">
                <a:latin typeface="Gabriola" panose="04040605051002020D02" pitchFamily="82" charset="0"/>
              </a:rPr>
              <a:t> на суму 21,74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.;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Бензопили на суму 15,27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.;</a:t>
            </a:r>
          </a:p>
          <a:p>
            <a:r>
              <a:rPr lang="uk-UA" sz="1800" dirty="0" err="1" smtClean="0">
                <a:latin typeface="Gabriola" panose="04040605051002020D02" pitchFamily="82" charset="0"/>
              </a:rPr>
              <a:t>Щепоріз</a:t>
            </a:r>
            <a:r>
              <a:rPr lang="uk-UA" sz="1800" dirty="0" smtClean="0">
                <a:latin typeface="Gabriola" panose="04040605051002020D02" pitchFamily="82" charset="0"/>
              </a:rPr>
              <a:t> на суму 59,40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.;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Драбина універсальна на суму 9,98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.;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Триколісні </a:t>
            </a:r>
            <a:r>
              <a:rPr lang="uk-UA" sz="1800" dirty="0" err="1" smtClean="0">
                <a:latin typeface="Gabriola" panose="04040605051002020D02" pitchFamily="82" charset="0"/>
              </a:rPr>
              <a:t>електровелосипеди</a:t>
            </a:r>
            <a:r>
              <a:rPr lang="uk-UA" sz="1800" dirty="0" smtClean="0">
                <a:latin typeface="Gabriola" panose="04040605051002020D02" pitchFamily="82" charset="0"/>
              </a:rPr>
              <a:t> на суму 64,77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.;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Косу роторну на суму 27,2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.;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Відвал на суму 124,8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.;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Бензоріз на суму 43,9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.;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Снігоприбирачі у кількості 2 шт. – 45,9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.;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Відвал плужний -20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 </a:t>
            </a:r>
          </a:p>
          <a:p>
            <a:r>
              <a:rPr lang="uk-UA" sz="1800" dirty="0" smtClean="0">
                <a:latin typeface="Gabriola" panose="04040605051002020D02" pitchFamily="82" charset="0"/>
              </a:rPr>
              <a:t>Обладнання для поля з </a:t>
            </a:r>
            <a:r>
              <a:rPr lang="uk-UA" sz="1800" dirty="0" err="1" smtClean="0">
                <a:latin typeface="Gabriola" panose="04040605051002020D02" pitchFamily="82" charset="0"/>
              </a:rPr>
              <a:t>мініфутболу</a:t>
            </a:r>
            <a:r>
              <a:rPr lang="uk-UA" sz="1800" dirty="0" smtClean="0">
                <a:latin typeface="Gabriola" panose="04040605051002020D02" pitchFamily="82" charset="0"/>
              </a:rPr>
              <a:t> – 165, </a:t>
            </a:r>
            <a:r>
              <a:rPr lang="uk-UA" sz="1800" dirty="0" err="1" smtClean="0">
                <a:latin typeface="Gabriola" panose="04040605051002020D02" pitchFamily="82" charset="0"/>
              </a:rPr>
              <a:t>тис.грн</a:t>
            </a:r>
            <a:r>
              <a:rPr lang="uk-UA" sz="1800" dirty="0" smtClean="0">
                <a:latin typeface="Gabriola" panose="04040605051002020D02" pitchFamily="82" charset="0"/>
              </a:rPr>
              <a:t>. </a:t>
            </a:r>
            <a:endParaRPr lang="ru-RU" sz="1800" dirty="0">
              <a:latin typeface="Gabriola" panose="04040605051002020D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1" y="1112808"/>
            <a:ext cx="3808473" cy="25389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31" y="4068270"/>
            <a:ext cx="3873213" cy="25841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97" y="1190446"/>
            <a:ext cx="3808475" cy="25389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697" y="3901346"/>
            <a:ext cx="3906623" cy="260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2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542" y="0"/>
            <a:ext cx="5861206" cy="3585411"/>
          </a:xfr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9069" y="176463"/>
            <a:ext cx="8596668" cy="1320800"/>
          </a:xfrm>
        </p:spPr>
        <p:txBody>
          <a:bodyPr>
            <a:normAutofit fontScale="90000"/>
          </a:bodyPr>
          <a:lstStyle/>
          <a:p>
            <a:pPr lvl="0"/>
            <a:r>
              <a:rPr lang="uk-UA" sz="5000" b="1" u="sng" dirty="0" smtClean="0">
                <a:latin typeface="Gabriola" panose="04040605051002020D02" pitchFamily="82" charset="0"/>
              </a:rPr>
              <a:t>Реконструкції вуличного освітлення:</a:t>
            </a:r>
            <a:r>
              <a:rPr lang="uk-UA" sz="5000" b="1" u="sng" dirty="0">
                <a:latin typeface="Gabriola" panose="04040605051002020D02" pitchFamily="82" charset="0"/>
              </a:rPr>
              <a:t/>
            </a:r>
            <a:br>
              <a:rPr lang="uk-UA" sz="5000" b="1" u="sng" dirty="0"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пров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. Ювілейному в смт Нові Санжари Полтавської області на суму  99,994 тис. грн.;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пров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. Комунальному на суму 84,739 тис. грн.;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вул. Носенка Івана  на суму  58,75 тис. грн.;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пров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. Гостинний  на суму 39,054 тис. грн.;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вул. Миру в с.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Зачепилівка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 на суму 102,70 тис. грн.;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пр. Пушкіна на суму 51,90 тис. грн.;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вул. Миру, Веселкова, Молодіжна,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пров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. Річковий в с.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Зачепилівка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 на суму 278,882 тис. грн.;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вул. Миру, вул. Заводська, вул. Польова в с.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Зачепилівка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  на суму 12,512 тис. грн.;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пров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. Озерний в с.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Зачепилівка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 на суму 4,976 тис. грн.;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вул. Центральна, в смт. Нові Санжари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 на суму 5,738 тис. грн.;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по вул. Зарічанська в смт. Нові Санжари </a:t>
            </a:r>
            <a:r>
              <a:rPr lang="uk-UA" sz="25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 на суму 6,738 тис. грн</a:t>
            </a:r>
            <a:r>
              <a:rPr lang="uk-UA" sz="2500" b="1" dirty="0" smtClean="0">
                <a:solidFill>
                  <a:schemeClr val="tx1"/>
                </a:solidFill>
                <a:latin typeface="Gabriola" panose="04040605051002020D02" pitchFamily="82" charset="0"/>
              </a:rPr>
              <a:t>.</a:t>
            </a:r>
            <a: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500" b="1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endParaRPr lang="ru-RU" sz="25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41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7651" y="0"/>
            <a:ext cx="9404723" cy="867124"/>
          </a:xfrm>
        </p:spPr>
        <p:txBody>
          <a:bodyPr/>
          <a:lstStyle/>
          <a:p>
            <a:pPr algn="ctr"/>
            <a:r>
              <a:rPr lang="uk-UA" sz="5000" b="1" u="sng" dirty="0" smtClean="0">
                <a:latin typeface="Gabriola" panose="04040605051002020D02" pitchFamily="82" charset="0"/>
              </a:rPr>
              <a:t>Вуличне освітлення</a:t>
            </a:r>
            <a:endParaRPr lang="ru-RU" sz="5000" b="1" u="sng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3569"/>
            <a:ext cx="4830792" cy="32205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4059" y="3611960"/>
            <a:ext cx="4869058" cy="32460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087" y="918975"/>
            <a:ext cx="4597683" cy="30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6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094234" cy="6858000"/>
          </a:xfrm>
        </p:spPr>
        <p:txBody>
          <a:bodyPr>
            <a:normAutofit/>
          </a:bodyPr>
          <a:lstStyle/>
          <a:p>
            <a:pPr algn="ctr"/>
            <a:r>
              <a:rPr lang="uk-UA" sz="4400" dirty="0">
                <a:latin typeface="Gabriola" panose="04040605051002020D02" pitchFamily="82" charset="0"/>
              </a:rPr>
              <a:t>5 липня 2017 року </a:t>
            </a:r>
            <a:r>
              <a:rPr lang="uk-UA" sz="4400" dirty="0" err="1" smtClean="0">
                <a:latin typeface="Gabriola" panose="04040605051002020D02" pitchFamily="82" charset="0"/>
              </a:rPr>
              <a:t>Новосанжарська</a:t>
            </a:r>
            <a:r>
              <a:rPr lang="uk-UA" sz="4400" dirty="0" smtClean="0">
                <a:latin typeface="Gabriola" panose="04040605051002020D02" pitchFamily="82" charset="0"/>
              </a:rPr>
              <a:t> селищна рада прийняла рішення «Про добровільне об’єднання територіальних громад»</a:t>
            </a:r>
          </a:p>
          <a:p>
            <a:r>
              <a:rPr lang="uk-UA" sz="4400" dirty="0" smtClean="0">
                <a:latin typeface="Gabriola" panose="04040605051002020D02" pitchFamily="82" charset="0"/>
              </a:rPr>
              <a:t>29 жовтня 2017 року </a:t>
            </a:r>
          </a:p>
          <a:p>
            <a:pPr marL="0" indent="0">
              <a:buNone/>
            </a:pPr>
            <a:r>
              <a:rPr lang="uk-UA" sz="4400" dirty="0" smtClean="0">
                <a:latin typeface="Gabriola" panose="04040605051002020D02" pitchFamily="82" charset="0"/>
              </a:rPr>
              <a:t>відбулися перші вибори </a:t>
            </a:r>
          </a:p>
          <a:p>
            <a:pPr marL="0" indent="0">
              <a:buNone/>
            </a:pPr>
            <a:r>
              <a:rPr lang="uk-UA" sz="4400" dirty="0" smtClean="0">
                <a:latin typeface="Gabriola" panose="04040605051002020D02" pitchFamily="82" charset="0"/>
              </a:rPr>
              <a:t>депутатів сільських, </a:t>
            </a:r>
          </a:p>
          <a:p>
            <a:pPr marL="0" indent="0">
              <a:buNone/>
            </a:pPr>
            <a:r>
              <a:rPr lang="uk-UA" sz="4400" dirty="0" smtClean="0">
                <a:latin typeface="Gabriola" panose="04040605051002020D02" pitchFamily="82" charset="0"/>
              </a:rPr>
              <a:t>селищних рад ОТГ </a:t>
            </a:r>
          </a:p>
          <a:p>
            <a:pPr marL="0" indent="0">
              <a:buNone/>
            </a:pPr>
            <a:r>
              <a:rPr lang="uk-UA" sz="4400" dirty="0" smtClean="0">
                <a:latin typeface="Gabriola" panose="04040605051002020D02" pitchFamily="82" charset="0"/>
              </a:rPr>
              <a:t>і відповідних сільських, </a:t>
            </a:r>
          </a:p>
          <a:p>
            <a:pPr marL="0" indent="0">
              <a:buNone/>
            </a:pPr>
            <a:r>
              <a:rPr lang="uk-UA" sz="4400" dirty="0">
                <a:latin typeface="Gabriola" panose="04040605051002020D02" pitchFamily="82" charset="0"/>
              </a:rPr>
              <a:t>с</a:t>
            </a:r>
            <a:r>
              <a:rPr lang="uk-UA" sz="4400" dirty="0" smtClean="0">
                <a:latin typeface="Gabriola" panose="04040605051002020D02" pitchFamily="82" charset="0"/>
              </a:rPr>
              <a:t>елищних, міських голів.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57" y="1947593"/>
            <a:ext cx="6959137" cy="4636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019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72484" y="0"/>
            <a:ext cx="8596668" cy="914400"/>
          </a:xfrm>
        </p:spPr>
        <p:txBody>
          <a:bodyPr>
            <a:normAutofit/>
          </a:bodyPr>
          <a:lstStyle/>
          <a:p>
            <a:pPr algn="ctr"/>
            <a:r>
              <a:rPr lang="uk-UA" sz="5000" b="1" i="1" u="sng" dirty="0" smtClean="0">
                <a:latin typeface="Gabriola" panose="04040605051002020D02" pitchFamily="82" charset="0"/>
              </a:rPr>
              <a:t>Дорожнє  господарство</a:t>
            </a:r>
            <a:endParaRPr lang="ru-RU" sz="5000" b="1" i="1" u="sng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0889" y="837398"/>
            <a:ext cx="11251932" cy="5804033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uk-UA" sz="2500" dirty="0">
                <a:latin typeface="Gabriola" panose="04040605051002020D02" pitchFamily="82" charset="0"/>
              </a:rPr>
              <a:t>по вул. Надії в смт Нові Санжари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Новосанжарського</a:t>
            </a:r>
            <a:r>
              <a:rPr lang="uk-UA" sz="2500" dirty="0">
                <a:latin typeface="Gabriola" panose="04040605051002020D02" pitchFamily="82" charset="0"/>
              </a:rPr>
              <a:t> району Полтавської області – 68,481 тис. грн.;</a:t>
            </a:r>
            <a:endParaRPr lang="ru-RU" sz="2500" dirty="0">
              <a:latin typeface="Gabriola" panose="04040605051002020D02" pitchFamily="82" charset="0"/>
            </a:endParaRPr>
          </a:p>
          <a:p>
            <a:pPr lvl="0"/>
            <a:r>
              <a:rPr lang="uk-UA" sz="2500" dirty="0">
                <a:latin typeface="Gabriola" panose="04040605051002020D02" pitchFamily="82" charset="0"/>
              </a:rPr>
              <a:t>по вул. Курортній в смт Нові Санжари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Новосанжарського</a:t>
            </a:r>
            <a:r>
              <a:rPr lang="uk-UA" sz="2500" dirty="0">
                <a:latin typeface="Gabriola" panose="04040605051002020D02" pitchFamily="82" charset="0"/>
              </a:rPr>
              <a:t> району Полтавської області – 100,263 тис. грн.;</a:t>
            </a:r>
            <a:endParaRPr lang="ru-RU" sz="2500" dirty="0">
              <a:latin typeface="Gabriola" panose="04040605051002020D02" pitchFamily="82" charset="0"/>
            </a:endParaRPr>
          </a:p>
          <a:p>
            <a:pPr lvl="0"/>
            <a:r>
              <a:rPr lang="uk-UA" sz="2500" dirty="0">
                <a:latin typeface="Gabriola" panose="04040605051002020D02" pitchFamily="82" charset="0"/>
              </a:rPr>
              <a:t>по </a:t>
            </a:r>
            <a:r>
              <a:rPr lang="uk-UA" sz="2500" dirty="0" err="1">
                <a:latin typeface="Gabriola" panose="04040605051002020D02" pitchFamily="82" charset="0"/>
              </a:rPr>
              <a:t>пров</a:t>
            </a:r>
            <a:r>
              <a:rPr lang="uk-UA" sz="2500" dirty="0">
                <a:latin typeface="Gabriola" panose="04040605051002020D02" pitchFamily="82" charset="0"/>
              </a:rPr>
              <a:t>. Курортному в смт Нові Санжари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Новосанжарського</a:t>
            </a:r>
            <a:r>
              <a:rPr lang="uk-UA" sz="2500" dirty="0">
                <a:latin typeface="Gabriola" panose="04040605051002020D02" pitchFamily="82" charset="0"/>
              </a:rPr>
              <a:t> району Полтавської області – 83,016 тис. грн.;</a:t>
            </a:r>
            <a:endParaRPr lang="ru-RU" sz="2500" dirty="0">
              <a:latin typeface="Gabriola" panose="04040605051002020D02" pitchFamily="82" charset="0"/>
            </a:endParaRPr>
          </a:p>
          <a:p>
            <a:pPr lvl="0"/>
            <a:r>
              <a:rPr lang="uk-UA" sz="2500" dirty="0">
                <a:latin typeface="Gabriola" panose="04040605051002020D02" pitchFamily="82" charset="0"/>
              </a:rPr>
              <a:t>по вул. Соснова </a:t>
            </a:r>
            <a:r>
              <a:rPr lang="uk-UA" sz="2500" dirty="0" err="1">
                <a:latin typeface="Gabriola" panose="04040605051002020D02" pitchFamily="82" charset="0"/>
              </a:rPr>
              <a:t>Роща</a:t>
            </a:r>
            <a:r>
              <a:rPr lang="uk-UA" sz="2500" dirty="0">
                <a:latin typeface="Gabriola" panose="04040605051002020D02" pitchFamily="82" charset="0"/>
              </a:rPr>
              <a:t> в смт Нові Санжари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Новосанжарського</a:t>
            </a:r>
            <a:r>
              <a:rPr lang="uk-UA" sz="2500" dirty="0">
                <a:latin typeface="Gabriola" panose="04040605051002020D02" pitchFamily="82" charset="0"/>
              </a:rPr>
              <a:t> району Полтавської області на 1393,196 тис.  грн.;</a:t>
            </a:r>
            <a:endParaRPr lang="ru-RU" sz="2500" dirty="0">
              <a:latin typeface="Gabriola" panose="04040605051002020D02" pitchFamily="82" charset="0"/>
            </a:endParaRPr>
          </a:p>
          <a:p>
            <a:pPr lvl="0"/>
            <a:r>
              <a:rPr lang="uk-UA" sz="2500" dirty="0">
                <a:latin typeface="Gabriola" panose="04040605051002020D02" pitchFamily="82" charset="0"/>
              </a:rPr>
              <a:t>по вул. Центральна ,ІІІ-а частина в смт Нові Санжари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Новосанжарського</a:t>
            </a:r>
            <a:r>
              <a:rPr lang="uk-UA" sz="2500" dirty="0">
                <a:latin typeface="Gabriola" panose="04040605051002020D02" pitchFamily="82" charset="0"/>
              </a:rPr>
              <a:t> району Полтавської області на 1471,114 тис. грн.;</a:t>
            </a:r>
            <a:endParaRPr lang="ru-RU" sz="2500" dirty="0">
              <a:latin typeface="Gabriola" panose="04040605051002020D02" pitchFamily="82" charset="0"/>
            </a:endParaRPr>
          </a:p>
          <a:p>
            <a:pPr lvl="0"/>
            <a:r>
              <a:rPr lang="uk-UA" sz="2500" dirty="0">
                <a:latin typeface="Gabriola" panose="04040605051002020D02" pitchFamily="82" charset="0"/>
              </a:rPr>
              <a:t>по вул. </a:t>
            </a:r>
            <a:r>
              <a:rPr lang="uk-UA" sz="2500" dirty="0" err="1">
                <a:latin typeface="Gabriola" panose="04040605051002020D02" pitchFamily="82" charset="0"/>
              </a:rPr>
              <a:t>Маджарянська</a:t>
            </a:r>
            <a:r>
              <a:rPr lang="uk-UA" sz="2500" dirty="0">
                <a:latin typeface="Gabriola" panose="04040605051002020D02" pitchFamily="82" charset="0"/>
              </a:rPr>
              <a:t> І-а частина  в смт Нові Санжари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Новосанжарського</a:t>
            </a:r>
            <a:r>
              <a:rPr lang="uk-UA" sz="2500" dirty="0">
                <a:latin typeface="Gabriola" panose="04040605051002020D02" pitchFamily="82" charset="0"/>
              </a:rPr>
              <a:t>  району Полтавської області на 1382,211 тис.  грн.;</a:t>
            </a:r>
            <a:endParaRPr lang="ru-RU" sz="2500" dirty="0">
              <a:latin typeface="Gabriola" panose="04040605051002020D02" pitchFamily="82" charset="0"/>
            </a:endParaRPr>
          </a:p>
          <a:p>
            <a:pPr lvl="0"/>
            <a:r>
              <a:rPr lang="uk-UA" sz="2500" dirty="0">
                <a:latin typeface="Gabriola" panose="04040605051002020D02" pitchFamily="82" charset="0"/>
              </a:rPr>
              <a:t>по вул. Пролетарська І-а частина  в смт Нові Санжари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Новосанжарського</a:t>
            </a:r>
            <a:r>
              <a:rPr lang="uk-UA" sz="2500" dirty="0">
                <a:latin typeface="Gabriola" panose="04040605051002020D02" pitchFamily="82" charset="0"/>
              </a:rPr>
              <a:t> району  Полтавської області на 1396,814 тис.  грн.;</a:t>
            </a:r>
            <a:endParaRPr lang="ru-RU" sz="2500" dirty="0">
              <a:latin typeface="Gabriola" panose="04040605051002020D02" pitchFamily="82" charset="0"/>
            </a:endParaRPr>
          </a:p>
          <a:p>
            <a:pPr lvl="0"/>
            <a:r>
              <a:rPr lang="uk-UA" sz="2500" dirty="0">
                <a:latin typeface="Gabriola" panose="04040605051002020D02" pitchFamily="82" charset="0"/>
              </a:rPr>
              <a:t>по вул. Першотравнева в смт Нові Санжари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Новосанжарського</a:t>
            </a:r>
            <a:r>
              <a:rPr lang="uk-UA" sz="2500" dirty="0">
                <a:latin typeface="Gabriola" panose="04040605051002020D02" pitchFamily="82" charset="0"/>
              </a:rPr>
              <a:t> району  Полтавської області на 144,258 тис. грн.;</a:t>
            </a:r>
            <a:endParaRPr lang="ru-RU" sz="2500" dirty="0">
              <a:latin typeface="Gabriola" panose="04040605051002020D02" pitchFamily="82" charset="0"/>
            </a:endParaRPr>
          </a:p>
          <a:p>
            <a:pPr lvl="0"/>
            <a:r>
              <a:rPr lang="uk-UA" sz="2500" dirty="0">
                <a:latin typeface="Gabriola" panose="04040605051002020D02" pitchFamily="82" charset="0"/>
              </a:rPr>
              <a:t>по </a:t>
            </a:r>
            <a:r>
              <a:rPr lang="uk-UA" sz="2500" dirty="0" err="1">
                <a:latin typeface="Gabriola" panose="04040605051002020D02" pitchFamily="82" charset="0"/>
              </a:rPr>
              <a:t>пров</a:t>
            </a:r>
            <a:r>
              <a:rPr lang="uk-UA" sz="2500" dirty="0">
                <a:latin typeface="Gabriola" panose="04040605051002020D02" pitchFamily="82" charset="0"/>
              </a:rPr>
              <a:t>. Тракторному   в смт Нові Санжари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Новосанжарського</a:t>
            </a:r>
            <a:r>
              <a:rPr lang="uk-UA" sz="2500" dirty="0">
                <a:latin typeface="Gabriola" panose="04040605051002020D02" pitchFamily="82" charset="0"/>
              </a:rPr>
              <a:t>  району Полтавської області на 842,888 тис.  грн.;</a:t>
            </a:r>
            <a:endParaRPr lang="ru-RU" sz="2500" dirty="0">
              <a:latin typeface="Gabriola" panose="04040605051002020D02" pitchFamily="82" charset="0"/>
            </a:endParaRPr>
          </a:p>
          <a:p>
            <a:pPr lvl="0"/>
            <a:r>
              <a:rPr lang="uk-UA" sz="2500" dirty="0">
                <a:latin typeface="Gabriola" panose="04040605051002020D02" pitchFamily="82" charset="0"/>
              </a:rPr>
              <a:t>по </a:t>
            </a:r>
            <a:r>
              <a:rPr lang="uk-UA" sz="2500" dirty="0" err="1">
                <a:latin typeface="Gabriola" panose="04040605051002020D02" pitchFamily="82" charset="0"/>
              </a:rPr>
              <a:t>пров</a:t>
            </a:r>
            <a:r>
              <a:rPr lang="uk-UA" sz="2500" dirty="0">
                <a:latin typeface="Gabriola" panose="04040605051002020D02" pitchFamily="82" charset="0"/>
              </a:rPr>
              <a:t>. Ярмарковий в смт Нові Санжари Полтавської області на 69,760 тис.  грн.;</a:t>
            </a:r>
            <a:endParaRPr lang="ru-RU" sz="2500" dirty="0">
              <a:latin typeface="Gabriola" panose="04040605051002020D02" pitchFamily="82" charset="0"/>
            </a:endParaRPr>
          </a:p>
          <a:p>
            <a:pPr lvl="0"/>
            <a:r>
              <a:rPr lang="uk-UA" sz="2500" dirty="0">
                <a:latin typeface="Gabriola" panose="04040605051002020D02" pitchFamily="82" charset="0"/>
              </a:rPr>
              <a:t>по вул. Садовій  смт. Нові Санжари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Новосанжарського</a:t>
            </a:r>
            <a:r>
              <a:rPr lang="uk-UA" sz="2500" dirty="0">
                <a:latin typeface="Gabriola" panose="04040605051002020D02" pitchFamily="82" charset="0"/>
              </a:rPr>
              <a:t> району Полтавської області на 58,908 тис.  грн</a:t>
            </a:r>
            <a:r>
              <a:rPr lang="uk-UA" sz="2500" dirty="0" smtClean="0">
                <a:latin typeface="Gabriola" panose="04040605051002020D02" pitchFamily="82" charset="0"/>
              </a:rPr>
              <a:t>..</a:t>
            </a:r>
            <a:endParaRPr lang="ru-RU" sz="2500" dirty="0">
              <a:latin typeface="Gabriola" panose="04040605051002020D02" pitchFamily="82" charset="0"/>
            </a:endParaRP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8333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2442">
            <a:off x="213028" y="350991"/>
            <a:ext cx="3786690" cy="252446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524" y="35712"/>
            <a:ext cx="3878978" cy="25859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45250">
            <a:off x="8102806" y="428355"/>
            <a:ext cx="3835668" cy="2557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36966" y="2617649"/>
            <a:ext cx="3388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 smtClean="0">
                <a:latin typeface="Gabriola" panose="04040605051002020D02" pitchFamily="82" charset="0"/>
              </a:rPr>
              <a:t>Вулиця Пролетарська частина І</a:t>
            </a:r>
            <a:endParaRPr lang="ru-RU" sz="2000" b="1" dirty="0"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359" y="3413822"/>
            <a:ext cx="4534687" cy="32066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351" y="3413821"/>
            <a:ext cx="4584345" cy="324177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07267" y="4523873"/>
            <a:ext cx="1780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000" dirty="0" smtClean="0">
                <a:latin typeface="Gabriola" panose="04040605051002020D02" pitchFamily="82" charset="0"/>
              </a:rPr>
              <a:t>Вулиця Надії</a:t>
            </a:r>
            <a:endParaRPr lang="ru-RU" sz="3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488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1977" y="154005"/>
            <a:ext cx="4294441" cy="30367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117" y="154005"/>
            <a:ext cx="2654499" cy="37538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779" y="154005"/>
            <a:ext cx="2583407" cy="36533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570974" y="3038622"/>
            <a:ext cx="486075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dirty="0" smtClean="0">
                <a:latin typeface="Gabriola" panose="04040605051002020D02" pitchFamily="82" charset="0"/>
              </a:rPr>
              <a:t>Вулиця Курортна</a:t>
            </a:r>
            <a:endParaRPr lang="ru-RU" sz="3500" dirty="0"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4" y="3951658"/>
            <a:ext cx="4225089" cy="281672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810" y="3970642"/>
            <a:ext cx="4196613" cy="27977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91252" y="4620126"/>
            <a:ext cx="28202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000" dirty="0" smtClean="0">
                <a:latin typeface="Gabriola" panose="04040605051002020D02" pitchFamily="82" charset="0"/>
              </a:rPr>
              <a:t>Провулок Тракторний</a:t>
            </a:r>
            <a:endParaRPr lang="ru-RU" sz="3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2774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2706">
            <a:off x="8690534" y="1464295"/>
            <a:ext cx="3229899" cy="408896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002568" y="5113428"/>
            <a:ext cx="1797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Gabriola" panose="04040605051002020D02" pitchFamily="82" charset="0"/>
              </a:rPr>
              <a:t>Вулиця Молодіжна</a:t>
            </a:r>
            <a:endParaRPr lang="ru-RU" sz="2000" dirty="0">
              <a:latin typeface="Gabriola" panose="04040605051002020D02" pitchFamily="82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3595">
            <a:off x="247874" y="1234432"/>
            <a:ext cx="3218843" cy="39824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1168571">
            <a:off x="498922" y="4848384"/>
            <a:ext cx="2015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Gabriola" panose="04040605051002020D02" pitchFamily="82" charset="0"/>
              </a:rPr>
              <a:t>Вулиця Соснова </a:t>
            </a:r>
            <a:r>
              <a:rPr lang="uk-UA" sz="2000" dirty="0" err="1" smtClean="0">
                <a:latin typeface="Gabriola" panose="04040605051002020D02" pitchFamily="82" charset="0"/>
              </a:rPr>
              <a:t>Роща</a:t>
            </a:r>
            <a:endParaRPr lang="ru-RU" sz="2000" dirty="0">
              <a:latin typeface="Gabriola" panose="04040605051002020D02" pitchFamily="82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222" y="154237"/>
            <a:ext cx="4675016" cy="32389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763087" y="2632089"/>
            <a:ext cx="2466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dirty="0" smtClean="0">
                <a:latin typeface="Gabriola" panose="04040605051002020D02" pitchFamily="82" charset="0"/>
              </a:rPr>
              <a:t>Вулиця Степна </a:t>
            </a:r>
            <a:endParaRPr lang="ru-RU" sz="2000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2208">
            <a:off x="3555216" y="2740911"/>
            <a:ext cx="3014238" cy="38009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20564187">
            <a:off x="4448409" y="6028453"/>
            <a:ext cx="19487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smtClean="0">
                <a:latin typeface="Gabriola" panose="04040605051002020D02" pitchFamily="82" charset="0"/>
              </a:rPr>
              <a:t>Вулиця </a:t>
            </a:r>
            <a:r>
              <a:rPr lang="uk-UA" dirty="0" err="1" smtClean="0">
                <a:latin typeface="Gabriola" panose="04040605051002020D02" pitchFamily="82" charset="0"/>
              </a:rPr>
              <a:t>Маджарянська</a:t>
            </a:r>
            <a:endParaRPr lang="ru-RU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8464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1382" y="96583"/>
            <a:ext cx="11492563" cy="6592976"/>
          </a:xfrm>
        </p:spPr>
        <p:txBody>
          <a:bodyPr>
            <a:normAutofit/>
          </a:bodyPr>
          <a:lstStyle/>
          <a:p>
            <a:r>
              <a:rPr lang="uk-UA" sz="4400" b="1" dirty="0" smtClean="0">
                <a:latin typeface="Gabriola" panose="04040605051002020D02" pitchFamily="82" charset="0"/>
              </a:rPr>
              <a:t>             Виконано </a:t>
            </a:r>
            <a:r>
              <a:rPr lang="uk-UA" sz="4400" b="1" dirty="0">
                <a:latin typeface="Gabriola" panose="04040605051002020D02" pitchFamily="82" charset="0"/>
              </a:rPr>
              <a:t>проектно-кошторисну  документацію</a:t>
            </a:r>
            <a:r>
              <a:rPr lang="uk-UA" sz="4400" dirty="0" smtClean="0">
                <a:latin typeface="Gabriola" panose="04040605051002020D02" pitchFamily="82" charset="0"/>
              </a:rPr>
              <a:t>:</a:t>
            </a:r>
            <a:r>
              <a:rPr lang="ru-RU" sz="4400" dirty="0">
                <a:latin typeface="Gabriola" panose="04040605051002020D02" pitchFamily="82" charset="0"/>
              </a:rPr>
              <a:t/>
            </a:r>
            <a:br>
              <a:rPr lang="ru-RU" sz="4400" dirty="0">
                <a:latin typeface="Gabriola" panose="04040605051002020D02" pitchFamily="82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- </a:t>
            </a:r>
            <a:r>
              <a:rPr lang="uk-UA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«Капітальний 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ремонт дорожнього покриття проїзної частини по вул. Шевченка </a:t>
            </a:r>
            <a:r>
              <a:rPr lang="uk-UA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                                                в 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смт Нові Санжари </a:t>
            </a:r>
            <a:r>
              <a:rPr lang="uk-UA" sz="27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району» – 25,0 тис. грн.;</a:t>
            </a:r>
            <a: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- </a:t>
            </a:r>
            <a:r>
              <a:rPr lang="uk-UA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«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Капітальний ремонт дорожнього покриття проїзної частини по вул. Пролетарська </a:t>
            </a:r>
            <a:r>
              <a:rPr lang="uk-UA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                                          (</a:t>
            </a:r>
            <a:r>
              <a:rPr lang="uk-UA" sz="27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ІІ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 частина)  в смт Нові Санжари </a:t>
            </a:r>
            <a:r>
              <a:rPr lang="uk-UA" sz="27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області» – 22,50 тис. грн.;</a:t>
            </a:r>
            <a: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uk-UA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- «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Капітальний ремонт дорожнього покриття проїзної частини по вул. Першотравнева в смт Нові Санжари </a:t>
            </a:r>
            <a:r>
              <a:rPr lang="uk-UA" sz="27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області» – 13,0 тис. грн.;</a:t>
            </a:r>
            <a: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uk-UA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- «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Капітальний ремонт дорожнього покриття проїзної частини по вул. </a:t>
            </a:r>
            <a:r>
              <a:rPr lang="uk-UA" sz="2700" dirty="0" err="1">
                <a:solidFill>
                  <a:schemeClr val="tx1"/>
                </a:solidFill>
                <a:latin typeface="Gabriola" panose="04040605051002020D02" pitchFamily="82" charset="0"/>
              </a:rPr>
              <a:t>Маджарянська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 в смт Нові Санжари </a:t>
            </a:r>
            <a:r>
              <a:rPr lang="uk-UA" sz="27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області» – 12,50 тис. грн.;</a:t>
            </a:r>
            <a: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- </a:t>
            </a:r>
            <a:r>
              <a:rPr lang="uk-UA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«Капітальний ремонт дорожнього покриття проїзної частини по вул. Центральна (ІІІ) в смт Нові Санжари </a:t>
            </a:r>
            <a:r>
              <a:rPr lang="uk-UA" sz="27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області» – 12,50  тис. грн.;</a:t>
            </a:r>
            <a: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- </a:t>
            </a:r>
            <a:r>
              <a:rPr lang="uk-UA" sz="27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Капітальний 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ремонт дорожнього покриття території </a:t>
            </a:r>
            <a:r>
              <a:rPr lang="uk-UA" sz="2700" dirty="0" err="1">
                <a:solidFill>
                  <a:schemeClr val="tx1"/>
                </a:solidFill>
                <a:latin typeface="Gabriola" panose="04040605051002020D02" pitchFamily="82" charset="0"/>
              </a:rPr>
              <a:t>картодрому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 по вул. Центральна, 105/16 в смт Нові Санжари на суму 1211,04 </a:t>
            </a:r>
            <a:r>
              <a:rPr lang="uk-UA" sz="2700" dirty="0" err="1">
                <a:solidFill>
                  <a:schemeClr val="tx1"/>
                </a:solidFill>
                <a:latin typeface="Gabriola" panose="04040605051002020D02" pitchFamily="82" charset="0"/>
              </a:rPr>
              <a:t>тис.грн</a:t>
            </a:r>
            <a:r>
              <a:rPr lang="uk-UA" sz="2700" dirty="0">
                <a:solidFill>
                  <a:schemeClr val="tx1"/>
                </a:solidFill>
                <a:latin typeface="Gabriola" panose="04040605051002020D02" pitchFamily="82" charset="0"/>
              </a:rPr>
              <a:t>.</a:t>
            </a:r>
            <a: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7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endParaRPr lang="ru-RU" sz="2700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71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4711" y="118712"/>
            <a:ext cx="10892232" cy="1652336"/>
          </a:xfrm>
        </p:spPr>
        <p:txBody>
          <a:bodyPr>
            <a:noAutofit/>
          </a:bodyPr>
          <a:lstStyle/>
          <a:p>
            <a:pPr algn="ctr"/>
            <a:r>
              <a:rPr lang="uk-UA" sz="5000" dirty="0" smtClean="0">
                <a:latin typeface="Gabriola" panose="04040605051002020D02" pitchFamily="82" charset="0"/>
              </a:rPr>
              <a:t>Виконано коригування проектно-кошторисної документації:</a:t>
            </a:r>
            <a:endParaRPr lang="ru-RU" sz="5000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2160589"/>
            <a:ext cx="11026986" cy="3880773"/>
          </a:xfrm>
        </p:spPr>
        <p:txBody>
          <a:bodyPr/>
          <a:lstStyle/>
          <a:p>
            <a:r>
              <a:rPr lang="uk-UA" sz="3000" dirty="0" smtClean="0">
                <a:latin typeface="Gabriola" panose="04040605051002020D02" pitchFamily="82" charset="0"/>
              </a:rPr>
              <a:t>«</a:t>
            </a:r>
            <a:r>
              <a:rPr lang="uk-UA" sz="3600" dirty="0" smtClean="0">
                <a:latin typeface="Gabriola" panose="04040605051002020D02" pitchFamily="82" charset="0"/>
              </a:rPr>
              <a:t>Капітальний ремонт дорожнього покриття проїзної частини по вул. Соснова </a:t>
            </a:r>
            <a:r>
              <a:rPr lang="uk-UA" sz="3600" dirty="0" err="1" smtClean="0">
                <a:latin typeface="Gabriola" panose="04040605051002020D02" pitchFamily="82" charset="0"/>
              </a:rPr>
              <a:t>Роща</a:t>
            </a:r>
            <a:r>
              <a:rPr lang="uk-UA" sz="3600" dirty="0" smtClean="0">
                <a:latin typeface="Gabriola" panose="04040605051002020D02" pitchFamily="82" charset="0"/>
              </a:rPr>
              <a:t> в смт Нові Санжари </a:t>
            </a:r>
            <a:r>
              <a:rPr lang="uk-UA" sz="3600" dirty="0" err="1" smtClean="0">
                <a:latin typeface="Gabriola" panose="04040605051002020D02" pitchFamily="82" charset="0"/>
              </a:rPr>
              <a:t>Новосанжарського</a:t>
            </a:r>
            <a:r>
              <a:rPr lang="uk-UA" sz="3600" dirty="0" smtClean="0">
                <a:latin typeface="Gabriola" panose="04040605051002020D02" pitchFamily="82" charset="0"/>
              </a:rPr>
              <a:t> району Полтавської області» – 12,50 </a:t>
            </a:r>
            <a:r>
              <a:rPr lang="uk-UA" sz="3600" dirty="0" err="1" smtClean="0">
                <a:latin typeface="Gabriola" panose="04040605051002020D02" pitchFamily="82" charset="0"/>
              </a:rPr>
              <a:t>тис.грн</a:t>
            </a:r>
            <a:r>
              <a:rPr lang="uk-UA" sz="3600" dirty="0" smtClean="0">
                <a:latin typeface="Gabriola" panose="04040605051002020D02" pitchFamily="82" charset="0"/>
              </a:rPr>
              <a:t>.;</a:t>
            </a:r>
          </a:p>
          <a:p>
            <a:r>
              <a:rPr lang="uk-UA" sz="3600" dirty="0" smtClean="0">
                <a:latin typeface="Gabriola" panose="04040605051002020D02" pitchFamily="82" charset="0"/>
              </a:rPr>
              <a:t>«Капітальний ремонт дорожнього покриття проїзної частини по вул. Пролетарська (І) в смт Нові Санжари </a:t>
            </a:r>
            <a:r>
              <a:rPr lang="uk-UA" sz="3600" dirty="0" err="1" smtClean="0">
                <a:latin typeface="Gabriola" panose="04040605051002020D02" pitchFamily="82" charset="0"/>
              </a:rPr>
              <a:t>Новосанжарського</a:t>
            </a:r>
            <a:r>
              <a:rPr lang="uk-UA" sz="3600" dirty="0" smtClean="0">
                <a:latin typeface="Gabriola" panose="04040605051002020D02" pitchFamily="82" charset="0"/>
              </a:rPr>
              <a:t> району Полтавської області» – 12,50 </a:t>
            </a:r>
            <a:r>
              <a:rPr lang="uk-UA" sz="3600" dirty="0" err="1" smtClean="0">
                <a:latin typeface="Gabriola" panose="04040605051002020D02" pitchFamily="82" charset="0"/>
              </a:rPr>
              <a:t>тис.грн</a:t>
            </a:r>
            <a:r>
              <a:rPr lang="uk-UA" sz="3600" dirty="0" smtClean="0">
                <a:latin typeface="Gabriola" panose="04040605051002020D02" pitchFamily="82" charset="0"/>
              </a:rPr>
              <a:t>.</a:t>
            </a:r>
            <a:endParaRPr lang="ru-RU" sz="36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94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475881" y="613584"/>
            <a:ext cx="9404723" cy="1400530"/>
          </a:xfrm>
        </p:spPr>
        <p:txBody>
          <a:bodyPr>
            <a:normAutofit/>
          </a:bodyPr>
          <a:lstStyle/>
          <a:p>
            <a:pPr algn="ctr"/>
            <a:endParaRPr lang="ru-RU" sz="30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09" y="0"/>
            <a:ext cx="11516565" cy="613656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739" y="3638350"/>
            <a:ext cx="4670853" cy="3111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267" y="3638350"/>
            <a:ext cx="4664631" cy="310765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47023" y="356135"/>
            <a:ext cx="1070329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b="1" u="sng" dirty="0">
                <a:solidFill>
                  <a:schemeClr val="bg1"/>
                </a:solidFill>
                <a:latin typeface="Gabriola" panose="04040605051002020D02" pitchFamily="82" charset="0"/>
              </a:rPr>
              <a:t>У сфері розвитку системи централізованого водопостачання </a:t>
            </a:r>
            <a:r>
              <a:rPr lang="uk-UA" sz="3200" b="1" u="sng" dirty="0" smtClean="0">
                <a:solidFill>
                  <a:schemeClr val="bg1"/>
                </a:solidFill>
                <a:latin typeface="Gabriola" panose="04040605051002020D02" pitchFamily="82" charset="0"/>
              </a:rPr>
              <a:t>                </a:t>
            </a:r>
            <a:r>
              <a:rPr lang="uk-UA" sz="3200" b="1" u="sng" dirty="0" err="1" smtClean="0">
                <a:solidFill>
                  <a:schemeClr val="bg1"/>
                </a:solidFill>
                <a:latin typeface="Gabriola" panose="04040605051002020D02" pitchFamily="82" charset="0"/>
              </a:rPr>
              <a:t>Новосанжарської</a:t>
            </a:r>
            <a:r>
              <a:rPr lang="uk-UA" sz="3200" b="1" u="sng" dirty="0" smtClean="0">
                <a:solidFill>
                  <a:schemeClr val="bg1"/>
                </a:solidFill>
                <a:latin typeface="Gabriola" panose="04040605051002020D02" pitchFamily="82" charset="0"/>
              </a:rPr>
              <a:t> </a:t>
            </a:r>
            <a:r>
              <a:rPr lang="uk-UA" sz="3200" b="1" u="sng" dirty="0">
                <a:solidFill>
                  <a:schemeClr val="bg1"/>
                </a:solidFill>
                <a:latin typeface="Gabriola" panose="04040605051002020D02" pitchFamily="82" charset="0"/>
              </a:rPr>
              <a:t>об’єднаної територіальної громади зроблено</a:t>
            </a:r>
            <a:r>
              <a:rPr lang="uk-UA" sz="3200" b="1" u="sng" dirty="0" smtClean="0">
                <a:solidFill>
                  <a:schemeClr val="bg1"/>
                </a:solidFill>
                <a:latin typeface="Gabriola" panose="04040605051002020D02" pitchFamily="82" charset="0"/>
              </a:rPr>
              <a:t>:</a:t>
            </a:r>
          </a:p>
          <a:p>
            <a:pPr algn="ctr"/>
            <a:r>
              <a:rPr lang="ru-RU" sz="3200" b="1" u="sng" dirty="0">
                <a:solidFill>
                  <a:schemeClr val="bg1"/>
                </a:solidFill>
                <a:latin typeface="Gabriola" panose="04040605051002020D02" pitchFamily="82" charset="0"/>
              </a:rPr>
              <a:t/>
            </a:r>
            <a:br>
              <a:rPr lang="ru-RU" sz="3200" b="1" u="sng" dirty="0">
                <a:solidFill>
                  <a:schemeClr val="bg1"/>
                </a:solidFill>
                <a:latin typeface="Gabriola" panose="04040605051002020D02" pitchFamily="82" charset="0"/>
              </a:rPr>
            </a:br>
            <a:r>
              <a:rPr lang="uk-UA" sz="3200" dirty="0">
                <a:solidFill>
                  <a:schemeClr val="bg1"/>
                </a:solidFill>
                <a:latin typeface="Gabriola" panose="04040605051002020D02" pitchFamily="82" charset="0"/>
              </a:rPr>
              <a:t>Капітальні ремонти вуличних водогонів по </a:t>
            </a:r>
            <a:r>
              <a:rPr lang="uk-UA" sz="3200" dirty="0" err="1">
                <a:solidFill>
                  <a:schemeClr val="bg1"/>
                </a:solidFill>
                <a:latin typeface="Gabriola" panose="04040605051002020D02" pitchFamily="82" charset="0"/>
              </a:rPr>
              <a:t>пров</a:t>
            </a:r>
            <a:r>
              <a:rPr lang="uk-UA" sz="3200" dirty="0">
                <a:solidFill>
                  <a:schemeClr val="bg1"/>
                </a:solidFill>
                <a:latin typeface="Gabriola" panose="04040605051002020D02" pitchFamily="82" charset="0"/>
              </a:rPr>
              <a:t>. Ярмарковий 2                </a:t>
            </a:r>
            <a:r>
              <a:rPr lang="uk-UA" sz="32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             </a:t>
            </a:r>
            <a:r>
              <a:rPr lang="uk-UA" sz="3200" dirty="0">
                <a:solidFill>
                  <a:schemeClr val="bg1"/>
                </a:solidFill>
                <a:latin typeface="Gabriola" panose="04040605051002020D02" pitchFamily="82" charset="0"/>
              </a:rPr>
              <a:t>та вул. Носенка Івана в смт Нові Санжари Полтавської </a:t>
            </a:r>
            <a:r>
              <a:rPr lang="uk-UA" sz="3200" dirty="0" smtClean="0">
                <a:solidFill>
                  <a:schemeClr val="bg1"/>
                </a:solidFill>
                <a:latin typeface="Gabriola" panose="04040605051002020D02" pitchFamily="82" charset="0"/>
              </a:rPr>
              <a:t>області,                        </a:t>
            </a:r>
            <a:r>
              <a:rPr lang="uk-UA" sz="3200" dirty="0">
                <a:solidFill>
                  <a:schemeClr val="bg1"/>
                </a:solidFill>
                <a:latin typeface="Gabriola" panose="04040605051002020D02" pitchFamily="82" charset="0"/>
              </a:rPr>
              <a:t>загальна сума 160,44 тис. грн.,  загальною протяжністю 465 </a:t>
            </a:r>
            <a:r>
              <a:rPr lang="uk-UA" sz="3200" dirty="0" err="1">
                <a:solidFill>
                  <a:schemeClr val="bg1"/>
                </a:solidFill>
                <a:latin typeface="Gabriola" panose="04040605051002020D02" pitchFamily="82" charset="0"/>
              </a:rPr>
              <a:t>м.п</a:t>
            </a:r>
            <a:r>
              <a:rPr lang="uk-UA" sz="3200" dirty="0">
                <a:solidFill>
                  <a:schemeClr val="bg1"/>
                </a:solidFill>
                <a:latin typeface="Gabriola" panose="04040605051002020D02" pitchFamily="82" charset="0"/>
              </a:rPr>
              <a:t>.</a:t>
            </a:r>
            <a:r>
              <a:rPr lang="ru-RU" sz="3200" dirty="0">
                <a:solidFill>
                  <a:schemeClr val="bg1"/>
                </a:solidFill>
                <a:latin typeface="Gabriola" panose="04040605051002020D02" pitchFamily="82" charset="0"/>
              </a:rPr>
              <a:t/>
            </a:r>
            <a:br>
              <a:rPr lang="ru-RU" sz="3200" dirty="0">
                <a:solidFill>
                  <a:schemeClr val="bg1"/>
                </a:solidFill>
                <a:latin typeface="Gabriola" panose="04040605051002020D02" pitchFamily="82" charset="0"/>
              </a:rPr>
            </a:b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69091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566" y="1451930"/>
            <a:ext cx="9621749" cy="540607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2143" y="-90746"/>
            <a:ext cx="11602529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000" b="1" u="sng" dirty="0" err="1">
                <a:solidFill>
                  <a:schemeClr val="tx1"/>
                </a:solidFill>
                <a:latin typeface="Gabriola" panose="04040605051002020D02" pitchFamily="82" charset="0"/>
              </a:rPr>
              <a:t>Розроблено</a:t>
            </a:r>
            <a:r>
              <a:rPr lang="ru-RU" sz="2000" b="1" u="sng" dirty="0">
                <a:solidFill>
                  <a:schemeClr val="tx1"/>
                </a:solidFill>
                <a:latin typeface="Gabriola" panose="04040605051002020D02" pitchFamily="82" charset="0"/>
              </a:rPr>
              <a:t> два </a:t>
            </a:r>
            <a:r>
              <a:rPr lang="ru-RU" sz="2000" b="1" u="sng" dirty="0" err="1">
                <a:solidFill>
                  <a:schemeClr val="tx1"/>
                </a:solidFill>
                <a:latin typeface="Gabriola" panose="04040605051002020D02" pitchFamily="82" charset="0"/>
              </a:rPr>
              <a:t>проекти</a:t>
            </a:r>
            <a:r>
              <a:rPr lang="ru-RU" sz="2000" b="1" u="sng" dirty="0">
                <a:solidFill>
                  <a:schemeClr val="tx1"/>
                </a:solidFill>
                <a:latin typeface="Gabriola" panose="04040605051002020D02" pitchFamily="82" charset="0"/>
              </a:rPr>
              <a:t> на </a:t>
            </a:r>
            <a:r>
              <a:rPr lang="ru-RU" sz="2000" b="1" u="sng" dirty="0" err="1">
                <a:solidFill>
                  <a:schemeClr val="tx1"/>
                </a:solidFill>
                <a:latin typeface="Gabriola" panose="04040605051002020D02" pitchFamily="82" charset="0"/>
              </a:rPr>
              <a:t>загальну</a:t>
            </a:r>
            <a:r>
              <a:rPr lang="ru-RU" sz="2000" b="1" u="sng" dirty="0">
                <a:solidFill>
                  <a:schemeClr val="tx1"/>
                </a:solidFill>
                <a:latin typeface="Gabriola" panose="04040605051002020D02" pitchFamily="82" charset="0"/>
              </a:rPr>
              <a:t> суму </a:t>
            </a:r>
            <a:r>
              <a:rPr lang="ru-RU" sz="1500" b="1" u="sng" dirty="0">
                <a:solidFill>
                  <a:schemeClr val="tx1"/>
                </a:solidFill>
              </a:rPr>
              <a:t>90,0</a:t>
            </a:r>
            <a:r>
              <a:rPr lang="ru-RU" sz="2000" b="1" u="sng" dirty="0">
                <a:solidFill>
                  <a:schemeClr val="tx1"/>
                </a:solidFill>
              </a:rPr>
              <a:t> </a:t>
            </a:r>
            <a:r>
              <a:rPr lang="ru-RU" sz="2000" b="1" u="sng" dirty="0">
                <a:solidFill>
                  <a:schemeClr val="tx1"/>
                </a:solidFill>
                <a:latin typeface="Gabriola" panose="04040605051002020D02" pitchFamily="82" charset="0"/>
              </a:rPr>
              <a:t>тис. </a:t>
            </a:r>
            <a:r>
              <a:rPr lang="ru-RU" sz="2000" b="1" u="sng" dirty="0" err="1">
                <a:solidFill>
                  <a:schemeClr val="tx1"/>
                </a:solidFill>
                <a:latin typeface="Gabriola" panose="04040605051002020D02" pitchFamily="82" charset="0"/>
              </a:rPr>
              <a:t>грн</a:t>
            </a:r>
            <a:r>
              <a:rPr lang="ru-RU" sz="2000" b="1" u="sng" dirty="0">
                <a:solidFill>
                  <a:schemeClr val="tx1"/>
                </a:solidFill>
                <a:latin typeface="Gabriola" panose="04040605051002020D02" pitchFamily="82" charset="0"/>
              </a:rPr>
              <a:t>, а </a:t>
            </a:r>
            <a:r>
              <a:rPr lang="ru-RU" sz="2000" b="1" u="sng" dirty="0" err="1">
                <a:solidFill>
                  <a:schemeClr val="tx1"/>
                </a:solidFill>
                <a:latin typeface="Gabriola" panose="04040605051002020D02" pitchFamily="82" charset="0"/>
              </a:rPr>
              <a:t>саме</a:t>
            </a:r>
            <a:r>
              <a:rPr lang="ru-RU" sz="2000" b="1" u="sng" dirty="0">
                <a:solidFill>
                  <a:schemeClr val="tx1"/>
                </a:solidFill>
                <a:latin typeface="Gabriola" panose="04040605051002020D02" pitchFamily="82" charset="0"/>
              </a:rPr>
              <a:t>:</a:t>
            </a:r>
            <a:r>
              <a:rPr lang="ru-RU" sz="2000" u="sng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000" u="sng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- «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Капітальний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ремонт благоустрою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території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дитячого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садка «Сонечко» корпус № 1 по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вул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.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Незалежності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, 43/7 в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смт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Нові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Санжари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Полтавської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  <a:latin typeface="Gabriola" panose="04040605051002020D02" pitchFamily="82" charset="0"/>
              </a:rPr>
              <a:t>області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на 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суму 45,0 тис. грн.;</a:t>
            </a:r>
            <a:b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- «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Капітальний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ремонт благоустрою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території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дитячого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садка «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Лелеченька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» по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вул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. 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Центральна, </a:t>
            </a:r>
            <a:r>
              <a:rPr lang="ru-RU" sz="2000" i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а 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в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смт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Нові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Санжари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Полтавської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області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» 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на 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суму</a:t>
            </a:r>
            <a:r>
              <a:rPr lang="uk-UA" sz="20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0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45,0 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тис. </a:t>
            </a:r>
            <a:r>
              <a:rPr lang="ru-RU" sz="2000" dirty="0" err="1">
                <a:solidFill>
                  <a:schemeClr val="tx1"/>
                </a:solidFill>
                <a:latin typeface="Gabriola" panose="04040605051002020D02" pitchFamily="82" charset="0"/>
              </a:rPr>
              <a:t>гривень</a:t>
            </a:r>
            <a:r>
              <a:rPr lang="ru-RU" sz="2000" dirty="0">
                <a:solidFill>
                  <a:schemeClr val="tx1"/>
                </a:solidFill>
                <a:latin typeface="Gabriola" panose="04040605051002020D02" pitchFamily="82" charset="0"/>
              </a:rPr>
              <a:t>.</a:t>
            </a:r>
            <a:r>
              <a:rPr lang="ru-RU" sz="40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40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endParaRPr lang="ru-RU" sz="4000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46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56" y="53292"/>
            <a:ext cx="4550543" cy="30336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034" y="53292"/>
            <a:ext cx="4626054" cy="294556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62" y="3715216"/>
            <a:ext cx="4723242" cy="303369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6142" y="3043558"/>
            <a:ext cx="11627813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500" b="1" i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Заклади дошкільної освіти</a:t>
            </a:r>
            <a:endParaRPr lang="ru-RU" sz="3500" b="1" i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856" y="3674499"/>
            <a:ext cx="4614097" cy="3073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8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63405" y="2894174"/>
            <a:ext cx="7210434" cy="840338"/>
          </a:xfrm>
        </p:spPr>
        <p:txBody>
          <a:bodyPr>
            <a:normAutofit/>
          </a:bodyPr>
          <a:lstStyle/>
          <a:p>
            <a:r>
              <a:rPr lang="uk-UA" b="1" i="1" dirty="0" smtClean="0">
                <a:solidFill>
                  <a:srgbClr val="FFFF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Заклади дошкільної освіти</a:t>
            </a:r>
            <a:endParaRPr lang="ru-RU" b="1" i="1" dirty="0">
              <a:solidFill>
                <a:srgbClr val="FFFF00"/>
              </a:solidFill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717" y="128422"/>
            <a:ext cx="4195985" cy="2797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350" y="96850"/>
            <a:ext cx="4243344" cy="2828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32" y="3523952"/>
            <a:ext cx="4772470" cy="31816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990" y="3543419"/>
            <a:ext cx="4606538" cy="30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0013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98" y="0"/>
            <a:ext cx="11081779" cy="6694098"/>
          </a:xfrm>
        </p:spPr>
      </p:pic>
      <p:sp>
        <p:nvSpPr>
          <p:cNvPr id="6" name="Content Placeholder 4"/>
          <p:cNvSpPr txBox="1">
            <a:spLocks/>
          </p:cNvSpPr>
          <p:nvPr/>
        </p:nvSpPr>
        <p:spPr>
          <a:xfrm>
            <a:off x="5417388" y="0"/>
            <a:ext cx="6331789" cy="633178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Площа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Новосанжарської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ОТГ –           32 165 000 км²</a:t>
            </a:r>
            <a:r>
              <a:rPr lang="uk-UA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;</a:t>
            </a:r>
          </a:p>
          <a:p>
            <a:r>
              <a:rPr lang="uk-UA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Кількість населення – 9145 осіб;</a:t>
            </a:r>
          </a:p>
          <a:p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-  у </a:t>
            </a:r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смт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Нові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Санжари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– 8144 </a:t>
            </a:r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осіб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,</a:t>
            </a:r>
          </a:p>
          <a:p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-   у </a:t>
            </a:r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селі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</a:t>
            </a:r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Зачепилівка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– 1001 особа</a:t>
            </a:r>
          </a:p>
          <a:p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   </a:t>
            </a:r>
          </a:p>
          <a:p>
            <a:pPr algn="ctr"/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Селищним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головою </a:t>
            </a:r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обрано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       </a:t>
            </a:r>
            <a:r>
              <a:rPr lang="ru-RU" sz="49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Кобу</a:t>
            </a:r>
            <a:r>
              <a:rPr lang="ru-RU" sz="49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І.О.</a:t>
            </a:r>
            <a:endParaRPr lang="uk-UA" sz="49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  <a:p>
            <a:endParaRPr lang="en-US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5695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0632" y="182880"/>
            <a:ext cx="11665819" cy="1670368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latin typeface="Gabriola" panose="04040605051002020D02" pitchFamily="82" charset="0"/>
              </a:rPr>
              <a:t>                     Реалізовано </a:t>
            </a:r>
            <a:r>
              <a:rPr lang="uk-UA" b="1" dirty="0">
                <a:latin typeface="Gabriola" panose="04040605051002020D02" pitchFamily="82" charset="0"/>
              </a:rPr>
              <a:t>проекти з капітального ремонту ЗДО № 1 «Сонечко»:</a:t>
            </a:r>
            <a:r>
              <a:rPr lang="ru-RU" dirty="0">
                <a:latin typeface="Gabriola" panose="04040605051002020D02" pitchFamily="82" charset="0"/>
              </a:rPr>
              <a:t/>
            </a:r>
            <a:br>
              <a:rPr lang="ru-RU" dirty="0">
                <a:latin typeface="Gabriola" panose="04040605051002020D02" pitchFamily="82" charset="0"/>
              </a:rPr>
            </a:br>
            <a:r>
              <a:rPr lang="ru-RU" sz="21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«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Капітальний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ремонт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дитячого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садка "Сонечко" по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вул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.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Незалежності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, 43/7  в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смт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.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Нові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Санжари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Полтавської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області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» на суму 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122,184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тис. грн.;</a:t>
            </a:r>
            <a:b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«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Капітальний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ремонт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дитячого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садка "Сонечко" корпус № 2 по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вул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.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Першотравневій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, 14 в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смт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.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Нові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Санжари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Полтавської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області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» на суму 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675,853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тис. грн.;</a:t>
            </a:r>
            <a:b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Капітальний ремонт благоустрою території дитячого садка «Сонечко» корпус № 1 по вул. Незалежності, 43/7 в смт Нові Санжари </a:t>
            </a:r>
            <a:r>
              <a:rPr lang="uk-UA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 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на суму 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511,735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тис. грн.;</a:t>
            </a:r>
            <a:b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Капітальний ремонт благоустрою території дитячого садка «Сонечко» корпус № 2 по вул. Першотравневій, 14 в смт Нові Санжари Полтавської області 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на суму 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642,806 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тис.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гр</a:t>
            </a:r>
            <a:r>
              <a:rPr lang="uk-UA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ивень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.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У цьому корпусі дитячого садка «Сонечко» проведено капітальний ремонт, у ході якого було проведено масштабні роботи: здійснено заміну покриття даху разом із ремонтом його конструкцій, замінено вікна, утеплено стіни, цоколь і перекриття, виконано поточний ремонт внутрішніх приміщень.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ru-RU" sz="2000" dirty="0">
                <a:latin typeface="Gabriola" panose="04040605051002020D02" pitchFamily="82" charset="0"/>
              </a:rPr>
              <a:t> </a:t>
            </a:r>
            <a:br>
              <a:rPr lang="ru-RU" sz="2000" dirty="0">
                <a:latin typeface="Gabriola" panose="04040605051002020D02" pitchFamily="82" charset="0"/>
              </a:rPr>
            </a:br>
            <a:r>
              <a:rPr lang="ru-RU" dirty="0" smtClean="0">
                <a:latin typeface="Gabriola" panose="04040605051002020D02" pitchFamily="82" charset="0"/>
              </a:rPr>
              <a:t>                   </a:t>
            </a:r>
            <a:r>
              <a:rPr lang="uk-UA" b="1" dirty="0" smtClean="0">
                <a:latin typeface="Gabriola" panose="04040605051002020D02" pitchFamily="82" charset="0"/>
              </a:rPr>
              <a:t>Реалізовано </a:t>
            </a:r>
            <a:r>
              <a:rPr lang="uk-UA" b="1" dirty="0">
                <a:latin typeface="Gabriola" panose="04040605051002020D02" pitchFamily="82" charset="0"/>
              </a:rPr>
              <a:t>проекти з капітального ремонту ЗДО № 2 «</a:t>
            </a:r>
            <a:r>
              <a:rPr lang="uk-UA" b="1" dirty="0" err="1">
                <a:latin typeface="Gabriola" panose="04040605051002020D02" pitchFamily="82" charset="0"/>
              </a:rPr>
              <a:t>Лелеченька</a:t>
            </a:r>
            <a:r>
              <a:rPr lang="uk-UA" b="1" dirty="0">
                <a:latin typeface="Gabriola" panose="04040605051002020D02" pitchFamily="82" charset="0"/>
              </a:rPr>
              <a:t>»:</a:t>
            </a:r>
            <a:r>
              <a:rPr lang="ru-RU" dirty="0">
                <a:latin typeface="Gabriola" panose="04040605051002020D02" pitchFamily="82" charset="0"/>
              </a:rPr>
              <a:t/>
            </a:r>
            <a:br>
              <a:rPr lang="ru-RU" dirty="0">
                <a:latin typeface="Gabriola" panose="04040605051002020D02" pitchFamily="82" charset="0"/>
              </a:rPr>
            </a:b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«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Капітальний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ремонт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дитячого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садка "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Лелеченька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" по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 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вул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.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Центральній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, 31а в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смт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.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Нові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Санжари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Полтавської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області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» на суму 78,937 тис. грн.;</a:t>
            </a:r>
            <a:b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Капітальний ремонт  (утеплення фасаду) корпусів № 3 та № 4 дитячого садка «</a:t>
            </a:r>
            <a:r>
              <a:rPr lang="uk-UA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Лелеченька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» по вул. Центральній, 31/А в смт. Нові Санжари </a:t>
            </a:r>
            <a:r>
              <a:rPr lang="uk-UA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 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на суму 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143,977 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тис. грн.;</a:t>
            </a:r>
            <a:b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Капітальний ремонт благоустрою території дитячого садка «</a:t>
            </a:r>
            <a:r>
              <a:rPr lang="uk-UA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Лелеченька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» по вул. Центральна, 31а в смт Нові Санжари </a:t>
            </a:r>
            <a:r>
              <a:rPr lang="uk-UA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 району Полтавської області 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на суму 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607,195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> тис. грн.;</a:t>
            </a:r>
            <a:b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	Всього виконано ремонтно-будівельних робіт та виконано проектно-кошторисних документацій на суму 2872,687 тис. </a:t>
            </a:r>
            <a:r>
              <a:rPr lang="ru-RU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гр</a:t>
            </a:r>
            <a:r>
              <a:rPr lang="uk-UA" sz="2100" dirty="0" err="1">
                <a:solidFill>
                  <a:schemeClr val="tx1"/>
                </a:solidFill>
                <a:latin typeface="Gabriola" panose="04040605051002020D02" pitchFamily="82" charset="0"/>
              </a:rPr>
              <a:t>ивень</a:t>
            </a:r>
            <a:r>
              <a:rPr lang="uk-UA" sz="2100" dirty="0">
                <a:solidFill>
                  <a:schemeClr val="tx1"/>
                </a:solidFill>
                <a:latin typeface="Gabriola" panose="04040605051002020D02" pitchFamily="82" charset="0"/>
              </a:rPr>
              <a:t>.</a:t>
            </a:r>
            <a: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1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r>
              <a:rPr lang="uk-UA" sz="2000" dirty="0">
                <a:latin typeface="Gabriola" panose="04040605051002020D02" pitchFamily="82" charset="0"/>
              </a:rPr>
              <a:t> </a:t>
            </a:r>
            <a:r>
              <a:rPr lang="ru-RU" sz="2000" dirty="0">
                <a:latin typeface="Gabriola" panose="04040605051002020D02" pitchFamily="82" charset="0"/>
              </a:rPr>
              <a:t/>
            </a:r>
            <a:br>
              <a:rPr lang="ru-RU" sz="2000" dirty="0">
                <a:latin typeface="Gabriola" panose="04040605051002020D02" pitchFamily="82" charset="0"/>
              </a:rPr>
            </a:br>
            <a:endParaRPr lang="ru-RU" sz="2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244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357" y="546246"/>
            <a:ext cx="10693957" cy="6081623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301719" y="642499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Виготовлено містобудівну документацію </a:t>
            </a:r>
            <a:r>
              <a:rPr lang="uk-UA" sz="45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с.Зачепилівка</a:t>
            </a:r>
            <a:endParaRPr lang="ru-RU" sz="4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97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61270" y="-146937"/>
            <a:ext cx="4367509" cy="894819"/>
          </a:xfrm>
        </p:spPr>
        <p:txBody>
          <a:bodyPr/>
          <a:lstStyle/>
          <a:p>
            <a:pPr algn="ctr"/>
            <a:r>
              <a:rPr lang="uk-UA" sz="4500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КУЛЬТУРА</a:t>
            </a:r>
            <a:endParaRPr lang="ru-RU" sz="4500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557" y="618106"/>
            <a:ext cx="7689133" cy="49026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uk-UA" sz="4000" dirty="0" smtClean="0">
                <a:latin typeface="Gabriola" panose="04040605051002020D02" pitchFamily="82" charset="0"/>
              </a:rPr>
              <a:t>Придбано сучасні музичні інструменти та </a:t>
            </a:r>
            <a:r>
              <a:rPr lang="uk-UA" sz="4000" dirty="0" smtClean="0">
                <a:latin typeface="Gabriola" panose="04040605051002020D02" pitchFamily="82" charset="0"/>
              </a:rPr>
              <a:t>звукову апаратуру, </a:t>
            </a:r>
            <a:r>
              <a:rPr lang="uk-UA" sz="4000" dirty="0" smtClean="0">
                <a:latin typeface="Gabriola" panose="04040605051002020D02" pitchFamily="82" charset="0"/>
              </a:rPr>
              <a:t>створено нові сучасні костюми на суму </a:t>
            </a:r>
            <a:r>
              <a:rPr lang="uk-UA" sz="3000" i="1" u="sng" dirty="0" smtClean="0"/>
              <a:t>165,4</a:t>
            </a:r>
            <a:r>
              <a:rPr lang="uk-UA" sz="4000" dirty="0" smtClean="0">
                <a:latin typeface="Gabriola" panose="04040605051002020D02" pitchFamily="82" charset="0"/>
              </a:rPr>
              <a:t> </a:t>
            </a:r>
            <a:r>
              <a:rPr lang="uk-UA" sz="4000" dirty="0" err="1" smtClean="0">
                <a:latin typeface="Gabriola" panose="04040605051002020D02" pitchFamily="82" charset="0"/>
              </a:rPr>
              <a:t>тис.грн</a:t>
            </a:r>
            <a:r>
              <a:rPr lang="uk-UA" sz="4000" dirty="0" smtClean="0">
                <a:latin typeface="Gabriola" panose="04040605051002020D02" pitchFamily="82" charset="0"/>
              </a:rPr>
              <a:t>. </a:t>
            </a:r>
            <a:endParaRPr lang="ru-RU" sz="4000" dirty="0">
              <a:latin typeface="Gabriola" panose="04040605051002020D02" pitchFamily="8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3B1ED76-FA36-42B2-951F-29A915FBC9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579" y="2934691"/>
            <a:ext cx="5877092" cy="379360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3" y="35943"/>
            <a:ext cx="3477524" cy="463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17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8475" y="0"/>
            <a:ext cx="6625956" cy="836762"/>
          </a:xfrm>
        </p:spPr>
        <p:txBody>
          <a:bodyPr>
            <a:noAutofit/>
          </a:bodyPr>
          <a:lstStyle/>
          <a:p>
            <a:pPr algn="ctr"/>
            <a:r>
              <a:rPr lang="uk-UA" sz="6000" b="1" i="1" dirty="0" smtClean="0">
                <a:latin typeface="Gabriola" panose="04040605051002020D02" pitchFamily="82" charset="0"/>
              </a:rPr>
              <a:t>Природоохоронні заходи</a:t>
            </a:r>
            <a:endParaRPr lang="ru-RU" sz="6000" b="1" i="1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013" y="1414914"/>
            <a:ext cx="4887998" cy="5091764"/>
          </a:xfrm>
        </p:spPr>
        <p:txBody>
          <a:bodyPr>
            <a:noAutofit/>
          </a:bodyPr>
          <a:lstStyle/>
          <a:p>
            <a:r>
              <a:rPr lang="uk-UA" sz="3200" dirty="0" smtClean="0">
                <a:latin typeface="Gabriola" panose="04040605051002020D02" pitchFamily="82" charset="0"/>
              </a:rPr>
              <a:t>Придбано контейнер для роздільного сортування відходів- 18 шт., ємкості пластикові для сміття – 21 шт. </a:t>
            </a:r>
          </a:p>
          <a:p>
            <a:r>
              <a:rPr lang="uk-UA" sz="3200" dirty="0" smtClean="0">
                <a:latin typeface="Gabriola" panose="04040605051002020D02" pitchFamily="82" charset="0"/>
              </a:rPr>
              <a:t>Видалено топляк та очищено прибережну смугу </a:t>
            </a:r>
            <a:r>
              <a:rPr lang="uk-UA" sz="3200" dirty="0" err="1" smtClean="0">
                <a:latin typeface="Gabriola" panose="04040605051002020D02" pitchFamily="82" charset="0"/>
              </a:rPr>
              <a:t>р.Ворона</a:t>
            </a:r>
            <a:r>
              <a:rPr lang="uk-UA" sz="3200" dirty="0" smtClean="0">
                <a:latin typeface="Gabriola" panose="04040605051002020D02" pitchFamily="82" charset="0"/>
              </a:rPr>
              <a:t> в межах смт Нові Санжари на суму 20 </a:t>
            </a:r>
            <a:r>
              <a:rPr lang="uk-UA" sz="3200" dirty="0" err="1" smtClean="0">
                <a:latin typeface="Gabriola" panose="04040605051002020D02" pitchFamily="82" charset="0"/>
              </a:rPr>
              <a:t>тис.грн</a:t>
            </a:r>
            <a:r>
              <a:rPr lang="uk-UA" sz="3200" dirty="0" smtClean="0">
                <a:latin typeface="Gabriola" panose="04040605051002020D02" pitchFamily="82" charset="0"/>
              </a:rPr>
              <a:t>.  </a:t>
            </a:r>
          </a:p>
          <a:p>
            <a:endParaRPr lang="uk-UA" sz="3200" dirty="0" smtClean="0">
              <a:latin typeface="Gabriola" panose="04040605051002020D02" pitchFamily="82" charset="0"/>
            </a:endParaRPr>
          </a:p>
          <a:p>
            <a:endParaRPr lang="ru-RU" sz="2600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7" y="3682162"/>
            <a:ext cx="4570544" cy="30451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87" y="65368"/>
            <a:ext cx="4570544" cy="30451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856" y="1513238"/>
            <a:ext cx="2459453" cy="369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9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1328468"/>
          </a:xfrm>
        </p:spPr>
        <p:txBody>
          <a:bodyPr/>
          <a:lstStyle/>
          <a:p>
            <a:pPr algn="ctr"/>
            <a:r>
              <a:rPr lang="uk-UA" sz="7000" b="1" i="1" u="sng" dirty="0" smtClean="0">
                <a:latin typeface="Gabriola" panose="04040605051002020D02" pitchFamily="82" charset="0"/>
              </a:rPr>
              <a:t>Землеустрій</a:t>
            </a:r>
            <a:endParaRPr lang="ru-RU" sz="7000" b="1" i="1" u="sng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135" y="989860"/>
            <a:ext cx="11165305" cy="5593820"/>
          </a:xfrm>
        </p:spPr>
        <p:txBody>
          <a:bodyPr>
            <a:noAutofit/>
          </a:bodyPr>
          <a:lstStyle/>
          <a:p>
            <a:r>
              <a:rPr lang="uk-UA" sz="3500" dirty="0" smtClean="0">
                <a:latin typeface="Gabriola" panose="04040605051002020D02" pitchFamily="82" charset="0"/>
              </a:rPr>
              <a:t>Розроблено </a:t>
            </a:r>
            <a:r>
              <a:rPr lang="uk-UA" sz="3500" dirty="0" err="1" smtClean="0">
                <a:latin typeface="Gabriola" panose="04040605051002020D02" pitchFamily="82" charset="0"/>
              </a:rPr>
              <a:t>проєкт</a:t>
            </a:r>
            <a:r>
              <a:rPr lang="uk-UA" sz="3500" dirty="0" smtClean="0">
                <a:latin typeface="Gabriola" panose="04040605051002020D02" pitchFamily="82" charset="0"/>
              </a:rPr>
              <a:t> землеустрою щодо встановлення меж адміністративно-територіальних утворень смт Нові Санжари на суму 98,1 </a:t>
            </a:r>
            <a:r>
              <a:rPr lang="uk-UA" sz="3500" dirty="0" err="1" smtClean="0">
                <a:latin typeface="Gabriola" panose="04040605051002020D02" pitchFamily="82" charset="0"/>
              </a:rPr>
              <a:t>тис.рн</a:t>
            </a:r>
            <a:r>
              <a:rPr lang="uk-UA" sz="3500" dirty="0" smtClean="0">
                <a:latin typeface="Gabriola" panose="04040605051002020D02" pitchFamily="82" charset="0"/>
              </a:rPr>
              <a:t>. </a:t>
            </a:r>
          </a:p>
          <a:p>
            <a:r>
              <a:rPr lang="uk-UA" sz="3500" dirty="0" smtClean="0">
                <a:latin typeface="Gabriola" panose="04040605051002020D02" pitchFamily="82" charset="0"/>
              </a:rPr>
              <a:t>Розроблено документацію </a:t>
            </a:r>
          </a:p>
          <a:p>
            <a:pPr marL="0" indent="0">
              <a:buNone/>
            </a:pPr>
            <a:r>
              <a:rPr lang="uk-UA" sz="3500" dirty="0" smtClean="0">
                <a:latin typeface="Gabriola" panose="04040605051002020D02" pitchFamily="82" charset="0"/>
              </a:rPr>
              <a:t>із землеустрою щодо інвентаризації </a:t>
            </a:r>
            <a:endParaRPr lang="uk-UA" sz="3500" dirty="0">
              <a:latin typeface="Gabriola" panose="04040605051002020D02" pitchFamily="82" charset="0"/>
            </a:endParaRPr>
          </a:p>
          <a:p>
            <a:pPr marL="0" indent="0">
              <a:buNone/>
            </a:pPr>
            <a:r>
              <a:rPr lang="uk-UA" sz="3500" dirty="0" smtClean="0">
                <a:latin typeface="Gabriola" panose="04040605051002020D02" pitchFamily="82" charset="0"/>
              </a:rPr>
              <a:t>земельної ділянки комунальної </a:t>
            </a:r>
          </a:p>
          <a:p>
            <a:pPr marL="0" indent="0">
              <a:buNone/>
            </a:pPr>
            <a:r>
              <a:rPr lang="uk-UA" sz="3500" dirty="0" smtClean="0">
                <a:latin typeface="Gabriola" panose="04040605051002020D02" pitchFamily="82" charset="0"/>
              </a:rPr>
              <a:t>власності в смт Нові Санжари </a:t>
            </a:r>
          </a:p>
          <a:p>
            <a:pPr marL="0" indent="0">
              <a:buNone/>
            </a:pPr>
            <a:r>
              <a:rPr lang="uk-UA" sz="3500" dirty="0" smtClean="0">
                <a:latin typeface="Gabriola" panose="04040605051002020D02" pitchFamily="82" charset="0"/>
              </a:rPr>
              <a:t>по вул. Центральна,105 </a:t>
            </a:r>
          </a:p>
          <a:p>
            <a:pPr marL="0" indent="0">
              <a:buNone/>
            </a:pPr>
            <a:r>
              <a:rPr lang="uk-UA" sz="3500" dirty="0" smtClean="0">
                <a:latin typeface="Gabriola" panose="04040605051002020D02" pitchFamily="82" charset="0"/>
              </a:rPr>
              <a:t>на суму 7,8тис.грн. </a:t>
            </a:r>
            <a:endParaRPr lang="ru-RU" sz="3500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6682" y="3255044"/>
            <a:ext cx="5934075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578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333" y="-1"/>
            <a:ext cx="11102196" cy="1716657"/>
          </a:xfrm>
        </p:spPr>
        <p:txBody>
          <a:bodyPr/>
          <a:lstStyle/>
          <a:p>
            <a:pPr algn="ctr"/>
            <a:r>
              <a:rPr lang="uk-UA" sz="3500" dirty="0" smtClean="0">
                <a:latin typeface="Gabriola" panose="04040605051002020D02" pitchFamily="82" charset="0"/>
              </a:rPr>
              <a:t>До комунальної власності </a:t>
            </a:r>
            <a:r>
              <a:rPr lang="uk-UA" sz="3500" dirty="0" err="1" smtClean="0">
                <a:latin typeface="Gabriola" panose="04040605051002020D02" pitchFamily="82" charset="0"/>
              </a:rPr>
              <a:t>Новосанжарської</a:t>
            </a:r>
            <a:r>
              <a:rPr lang="uk-UA" sz="3500" dirty="0" smtClean="0">
                <a:latin typeface="Gabriola" panose="04040605051002020D02" pitchFamily="82" charset="0"/>
              </a:rPr>
              <a:t> селищної територіальної громади протягом 2018-2019 років було прийнято 12 закладів соціальної сфери, із них у 2019 році – 7:</a:t>
            </a:r>
            <a:endParaRPr lang="ru-RU" sz="3500" dirty="0">
              <a:latin typeface="Gabriola" panose="04040605051002020D02" pitchFamily="8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0551" y="1932148"/>
            <a:ext cx="11671539" cy="4520410"/>
          </a:xfrm>
        </p:spPr>
        <p:txBody>
          <a:bodyPr>
            <a:noAutofit/>
          </a:bodyPr>
          <a:lstStyle/>
          <a:p>
            <a:r>
              <a:rPr lang="uk-UA" sz="3000" dirty="0" smtClean="0">
                <a:latin typeface="Gabriola" panose="04040605051002020D02" pitchFamily="82" charset="0"/>
              </a:rPr>
              <a:t>2 заклади дошкільної освіти (2018 рік);</a:t>
            </a:r>
          </a:p>
          <a:p>
            <a:r>
              <a:rPr lang="uk-UA" sz="3000" dirty="0" smtClean="0">
                <a:latin typeface="Gabriola" panose="04040605051002020D02" pitchFamily="82" charset="0"/>
              </a:rPr>
              <a:t>2 заклади загальної середньої освіти (2019);</a:t>
            </a:r>
          </a:p>
          <a:p>
            <a:r>
              <a:rPr lang="uk-UA" sz="3000" dirty="0" smtClean="0">
                <a:latin typeface="Gabriola" panose="04040605051002020D02" pitchFamily="82" charset="0"/>
              </a:rPr>
              <a:t>Дитячо-юнацьку спортивну школу (2018);</a:t>
            </a:r>
          </a:p>
          <a:p>
            <a:r>
              <a:rPr lang="uk-UA" sz="3000" dirty="0" smtClean="0">
                <a:latin typeface="Gabriola" panose="04040605051002020D02" pitchFamily="82" charset="0"/>
              </a:rPr>
              <a:t>3 бібліотеки (1-2018 році; 2-2019 році);</a:t>
            </a:r>
          </a:p>
          <a:p>
            <a:r>
              <a:rPr lang="uk-UA" sz="3000" dirty="0" smtClean="0">
                <a:latin typeface="Gabriola" panose="04040605051002020D02" pitchFamily="82" charset="0"/>
              </a:rPr>
              <a:t>2 будинки культури (1-2018 році; 1-2019 році);</a:t>
            </a:r>
          </a:p>
          <a:p>
            <a:r>
              <a:rPr lang="uk-UA" sz="3000" dirty="0" smtClean="0">
                <a:latin typeface="Gabriola" panose="04040605051002020D02" pitchFamily="82" charset="0"/>
              </a:rPr>
              <a:t>Будинок дитячої та юнацької творчості (2019 рік);</a:t>
            </a:r>
          </a:p>
          <a:p>
            <a:r>
              <a:rPr lang="uk-UA" sz="3000" dirty="0" smtClean="0">
                <a:latin typeface="Gabriola" panose="04040605051002020D02" pitchFamily="82" charset="0"/>
              </a:rPr>
              <a:t>Дитячу музичну школу (2019 рік).</a:t>
            </a:r>
            <a:endParaRPr lang="ru-RU" sz="30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056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1220" y="192505"/>
            <a:ext cx="11146277" cy="3378468"/>
          </a:xfrm>
        </p:spPr>
        <p:txBody>
          <a:bodyPr>
            <a:noAutofit/>
          </a:bodyPr>
          <a:lstStyle/>
          <a:p>
            <a:pPr algn="ctr"/>
            <a:r>
              <a:rPr lang="uk-UA" sz="2800" dirty="0" smtClean="0">
                <a:solidFill>
                  <a:schemeClr val="tx1"/>
                </a:solidFill>
                <a:latin typeface="Gabriola" panose="04040605051002020D02" pitchFamily="82" charset="0"/>
              </a:rPr>
              <a:t>     З </a:t>
            </a:r>
            <a:r>
              <a:rPr lang="uk-UA" sz="2800" dirty="0">
                <a:solidFill>
                  <a:schemeClr val="tx1"/>
                </a:solidFill>
                <a:latin typeface="Gabriola" panose="04040605051002020D02" pitchFamily="82" charset="0"/>
              </a:rPr>
              <a:t>метою надання якісних освітніх послуг у 2019 році був створений Відділ освіти </a:t>
            </a:r>
            <a:r>
              <a:rPr lang="uk-UA" sz="28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Новосанжарської</a:t>
            </a:r>
            <a:r>
              <a:rPr lang="uk-UA" sz="2800" dirty="0">
                <a:solidFill>
                  <a:schemeClr val="tx1"/>
                </a:solidFill>
                <a:latin typeface="Gabriola" panose="04040605051002020D02" pitchFamily="82" charset="0"/>
              </a:rPr>
              <a:t> селищної ради, на баланс якого переданий: </a:t>
            </a:r>
            <a:r>
              <a:rPr lang="uk-UA" sz="28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Новосанжарський</a:t>
            </a:r>
            <a:r>
              <a:rPr lang="uk-UA" sz="2800" dirty="0">
                <a:solidFill>
                  <a:schemeClr val="tx1"/>
                </a:solidFill>
                <a:latin typeface="Gabriola" panose="04040605051002020D02" pitchFamily="82" charset="0"/>
              </a:rPr>
              <a:t> заклад загальної середньої освіти І-ІІІ ступенів </a:t>
            </a:r>
            <a:r>
              <a:rPr lang="uk-UA" sz="28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Новосанжарської</a:t>
            </a:r>
            <a:r>
              <a:rPr lang="uk-UA" sz="2800" dirty="0">
                <a:solidFill>
                  <a:schemeClr val="tx1"/>
                </a:solidFill>
                <a:latin typeface="Gabriola" panose="04040605051002020D02" pitchFamily="82" charset="0"/>
              </a:rPr>
              <a:t> селищної ради, який має у своєму складі філію - «</a:t>
            </a:r>
            <a:r>
              <a:rPr lang="uk-UA" sz="2800" dirty="0" err="1">
                <a:solidFill>
                  <a:schemeClr val="tx1"/>
                </a:solidFill>
                <a:latin typeface="Gabriola" panose="04040605051002020D02" pitchFamily="82" charset="0"/>
              </a:rPr>
              <a:t>Зачепилівський</a:t>
            </a:r>
            <a:r>
              <a:rPr lang="uk-UA" sz="2800" dirty="0">
                <a:solidFill>
                  <a:schemeClr val="tx1"/>
                </a:solidFill>
                <a:latin typeface="Gabriola" panose="04040605051002020D02" pitchFamily="82" charset="0"/>
              </a:rPr>
              <a:t> заклад загальної середньої освіти І-ІІ ступенів імені Бориса Олійника» </a:t>
            </a:r>
            <a:r>
              <a:rPr lang="uk-UA" sz="28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Новосанжарського</a:t>
            </a:r>
            <a:r>
              <a:rPr lang="uk-UA" sz="2800" dirty="0">
                <a:solidFill>
                  <a:schemeClr val="tx1"/>
                </a:solidFill>
                <a:latin typeface="Gabriola" panose="04040605051002020D02" pitchFamily="82" charset="0"/>
              </a:rPr>
              <a:t> закладу загальної середньої освіти І-ІІІ ступенів </a:t>
            </a:r>
            <a:r>
              <a:rPr lang="uk-UA" sz="2800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Новосанжарської</a:t>
            </a:r>
            <a:r>
              <a:rPr lang="uk-UA" sz="2800" dirty="0">
                <a:solidFill>
                  <a:schemeClr val="tx1"/>
                </a:solidFill>
                <a:latin typeface="Gabriola" panose="04040605051002020D02" pitchFamily="82" charset="0"/>
              </a:rPr>
              <a:t> селищної ради Полтавської області ( у 2019 році </a:t>
            </a:r>
            <a:r>
              <a:rPr lang="uk-UA" sz="2800" dirty="0" err="1">
                <a:solidFill>
                  <a:schemeClr val="tx1"/>
                </a:solidFill>
                <a:latin typeface="Gabriola" panose="04040605051002020D02" pitchFamily="82" charset="0"/>
              </a:rPr>
              <a:t>Зачепилівська</a:t>
            </a:r>
            <a:r>
              <a:rPr lang="uk-UA" sz="2800" dirty="0">
                <a:solidFill>
                  <a:schemeClr val="tx1"/>
                </a:solidFill>
                <a:latin typeface="Gabriola" panose="04040605051002020D02" pitchFamily="82" charset="0"/>
              </a:rPr>
              <a:t> школа реорганізована у філію). У закладах працюють  95 педагогічних працівників.</a:t>
            </a:r>
            <a: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endParaRPr lang="ru-RU" sz="2800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5" y="3872964"/>
            <a:ext cx="3854544" cy="2569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453" y="3872964"/>
            <a:ext cx="3745592" cy="249706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445" y="3834647"/>
            <a:ext cx="3528436" cy="264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05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5130" y="-73493"/>
            <a:ext cx="10019662" cy="772233"/>
          </a:xfrm>
        </p:spPr>
        <p:txBody>
          <a:bodyPr>
            <a:normAutofit fontScale="90000"/>
          </a:bodyPr>
          <a:lstStyle/>
          <a:p>
            <a:pPr algn="ctr"/>
            <a:r>
              <a:rPr lang="uk-UA" sz="5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       </a:t>
            </a:r>
            <a:r>
              <a:rPr lang="uk-UA" sz="56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Заклади загальної освіти</a:t>
            </a:r>
            <a:endParaRPr lang="ru-RU" sz="56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8" y="866538"/>
            <a:ext cx="3549134" cy="266185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021" y="866538"/>
            <a:ext cx="3787804" cy="25252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99" y="3887115"/>
            <a:ext cx="3794591" cy="2529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257" y="4051017"/>
            <a:ext cx="3824568" cy="25497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509" y="2258897"/>
            <a:ext cx="3808475" cy="2538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74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9794" y="-182880"/>
            <a:ext cx="9404723" cy="1067256"/>
          </a:xfrm>
        </p:spPr>
        <p:txBody>
          <a:bodyPr>
            <a:noAutofit/>
          </a:bodyPr>
          <a:lstStyle/>
          <a:p>
            <a:pPr algn="ctr"/>
            <a:r>
              <a:rPr lang="uk-UA" sz="6000" b="1" i="1" u="sng" dirty="0" smtClean="0">
                <a:latin typeface="Gabriola" panose="04040605051002020D02" pitchFamily="82" charset="0"/>
              </a:rPr>
              <a:t>Заклади загальної освіти</a:t>
            </a:r>
            <a:endParaRPr lang="ru-RU" sz="6000" b="1" i="1" u="sng" dirty="0"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28" y="776377"/>
            <a:ext cx="4410003" cy="29416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60" y="776377"/>
            <a:ext cx="4411432" cy="29409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711" y="3308035"/>
            <a:ext cx="4977834" cy="331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07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0735" y="836762"/>
            <a:ext cx="4340995" cy="5339983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latin typeface="Gabriola" panose="04040605051002020D02" pitchFamily="82" charset="0"/>
              </a:rPr>
              <a:t>У 2019 році змінено зовнішній вигляд будівлі Будинку дитячої та юнацької творчості та закладено алею                                              із </a:t>
            </a:r>
            <a:r>
              <a:rPr lang="uk-UA" dirty="0" err="1" smtClean="0">
                <a:latin typeface="Gabriola" panose="04040605051002020D02" pitchFamily="82" charset="0"/>
              </a:rPr>
              <a:t>декоративно</a:t>
            </a:r>
            <a:r>
              <a:rPr lang="uk-UA" dirty="0" smtClean="0">
                <a:latin typeface="Gabriola" panose="04040605051002020D02" pitchFamily="82" charset="0"/>
              </a:rPr>
              <a:t>-квітучих дерев.</a:t>
            </a:r>
            <a:endParaRPr lang="ru-RU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2" y="491172"/>
            <a:ext cx="3994483" cy="568557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6831" y="1377870"/>
            <a:ext cx="5568147" cy="363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1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5017" y="0"/>
            <a:ext cx="9404723" cy="1028343"/>
          </a:xfrm>
        </p:spPr>
        <p:txBody>
          <a:bodyPr/>
          <a:lstStyle/>
          <a:p>
            <a:r>
              <a:rPr lang="uk-UA" sz="6000" u="sng" dirty="0" smtClean="0">
                <a:latin typeface="Gabriola" panose="04040605051002020D02" pitchFamily="82" charset="0"/>
              </a:rPr>
              <a:t>Відділи виконавчого комітету:</a:t>
            </a:r>
            <a:endParaRPr lang="ru-RU" sz="6000" u="sng" dirty="0">
              <a:latin typeface="Gabriola" panose="04040605051002020D02" pitchFamily="82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20770" y="1028343"/>
            <a:ext cx="1207123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Gabriola" panose="04040605051002020D02" pitchFamily="82" charset="0"/>
              </a:rPr>
              <a:t>Загальний відділ;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Gabriola" panose="04040605051002020D02" pitchFamily="82" charset="0"/>
              </a:rPr>
              <a:t>Відділ фінансування, економічного розвитку, бухгалтерського обліку та звітності;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Gabriola" panose="04040605051002020D02" pitchFamily="82" charset="0"/>
              </a:rPr>
              <a:t>Відділ юридично-правової допомоги;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Gabriola" panose="04040605051002020D02" pitchFamily="82" charset="0"/>
              </a:rPr>
              <a:t>Відділ земельних відносин,  охорони навколишнього природного середовища, надзвичайних ситуацій;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Gabriola" panose="04040605051002020D02" pitchFamily="82" charset="0"/>
              </a:rPr>
              <a:t>Відділ соціального захисту населення, сім’ї, молоді та спорту;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Gabriola" panose="04040605051002020D02" pitchFamily="82" charset="0"/>
              </a:rPr>
              <a:t>Відділ культури і туризму;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Gabriola" panose="04040605051002020D02" pitchFamily="82" charset="0"/>
              </a:rPr>
              <a:t>Відділ містобудування та архітектури, житлово-комунального господарства;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Gabriola" panose="04040605051002020D02" pitchFamily="82" charset="0"/>
              </a:rPr>
              <a:t>Відділ Центр надання адміністративних послуг;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uk-UA" sz="3200" dirty="0" smtClean="0">
                <a:latin typeface="Gabriola" panose="04040605051002020D02" pitchFamily="82" charset="0"/>
              </a:rPr>
              <a:t>Відділ  </a:t>
            </a:r>
            <a:r>
              <a:rPr lang="uk-UA" sz="3200" dirty="0" smtClean="0">
                <a:latin typeface="Gabriola" panose="04040605051002020D02" pitchFamily="82" charset="0"/>
              </a:rPr>
              <a:t>Благоустрою  при виконавчому комітеті </a:t>
            </a:r>
            <a:r>
              <a:rPr lang="uk-UA" sz="3200" dirty="0" err="1" smtClean="0">
                <a:latin typeface="Gabriola" panose="04040605051002020D02" pitchFamily="82" charset="0"/>
              </a:rPr>
              <a:t>Новосанжарської</a:t>
            </a:r>
            <a:r>
              <a:rPr lang="uk-UA" sz="3200" dirty="0" smtClean="0">
                <a:latin typeface="Gabriola" panose="04040605051002020D02" pitchFamily="82" charset="0"/>
              </a:rPr>
              <a:t> селищної ради.</a:t>
            </a:r>
            <a:endParaRPr lang="uk-UA" sz="3200" dirty="0"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4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392" y="1207699"/>
            <a:ext cx="4157932" cy="3407434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>
                <a:latin typeface="Gabriola" panose="04040605051002020D02" pitchFamily="82" charset="0"/>
              </a:rPr>
              <a:t>Великим досягненням БДЮТУ є те, що діти абсолютно безкоштовно можуть займатися в позаурочний час справою до душі</a:t>
            </a:r>
            <a:endParaRPr lang="ru-RU" sz="4000" b="1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68" y="224025"/>
            <a:ext cx="3779502" cy="28297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" y="3655699"/>
            <a:ext cx="3939860" cy="29548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48" y="224024"/>
            <a:ext cx="3772967" cy="282972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1462" y="3752491"/>
            <a:ext cx="3893853" cy="29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2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0623" y="668378"/>
            <a:ext cx="3263881" cy="1400530"/>
          </a:xfrm>
        </p:spPr>
        <p:txBody>
          <a:bodyPr>
            <a:noAutofit/>
          </a:bodyPr>
          <a:lstStyle/>
          <a:p>
            <a:pPr algn="ctr"/>
            <a:r>
              <a:rPr lang="uk-UA" b="1" dirty="0" smtClean="0">
                <a:latin typeface="Gabriola" panose="04040605051002020D02" pitchFamily="82" charset="0"/>
              </a:rPr>
              <a:t>Гордістю нашої громади є дитячо-юнацька спортивна школа. Її вихованці постійно здобувають перемоги у різноманітних змаганнях</a:t>
            </a:r>
            <a:endParaRPr lang="ru-RU" b="1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1" y="293298"/>
            <a:ext cx="4452972" cy="2967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1" y="3463580"/>
            <a:ext cx="4232809" cy="3058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92" y="293298"/>
            <a:ext cx="3873809" cy="290535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1191" y="3614597"/>
            <a:ext cx="3873809" cy="290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84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849" y="370936"/>
            <a:ext cx="10705381" cy="5877463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uk-UA" sz="6400" b="1" dirty="0">
                <a:solidFill>
                  <a:schemeClr val="accent1"/>
                </a:solidFill>
                <a:latin typeface="Gabriola" panose="04040605051002020D02" pitchFamily="82" charset="0"/>
              </a:rPr>
              <a:t>На оздоровлення у 2019 році виділено всього </a:t>
            </a:r>
            <a:r>
              <a:rPr lang="uk-UA" sz="4800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379016,07</a:t>
            </a:r>
            <a:r>
              <a:rPr lang="uk-UA" sz="6400" b="1" dirty="0">
                <a:solidFill>
                  <a:schemeClr val="accent1"/>
                </a:solidFill>
                <a:latin typeface="Gabriola" panose="04040605051002020D02" pitchFamily="82" charset="0"/>
              </a:rPr>
              <a:t> грн. </a:t>
            </a:r>
          </a:p>
          <a:p>
            <a:r>
              <a:rPr lang="uk-UA" sz="5000" dirty="0" smtClean="0">
                <a:latin typeface="Gabriola" panose="04040605051002020D02" pitchFamily="82" charset="0"/>
              </a:rPr>
              <a:t>За </a:t>
            </a:r>
            <a:r>
              <a:rPr lang="uk-UA" sz="5000" dirty="0">
                <a:latin typeface="Gabriola" panose="04040605051002020D02" pitchFamily="82" charset="0"/>
              </a:rPr>
              <a:t>кошти місцевого бюджету діти оздоровлювались у оздоровчих таборах</a:t>
            </a:r>
            <a:r>
              <a:rPr lang="uk-UA" sz="5000" dirty="0" smtClean="0">
                <a:latin typeface="Gabriola" panose="04040605051002020D02" pitchFamily="82" charset="0"/>
              </a:rPr>
              <a:t>:</a:t>
            </a:r>
            <a:r>
              <a:rPr lang="ru-RU" sz="5000" dirty="0">
                <a:latin typeface="Gabriola" panose="04040605051002020D02" pitchFamily="82" charset="0"/>
              </a:rPr>
              <a:t> </a:t>
            </a:r>
            <a:r>
              <a:rPr lang="uk-UA" sz="5000" dirty="0" smtClean="0">
                <a:latin typeface="Gabriola" panose="04040605051002020D02" pitchFamily="82" charset="0"/>
              </a:rPr>
              <a:t>«</a:t>
            </a:r>
            <a:r>
              <a:rPr lang="uk-UA" sz="5000" dirty="0">
                <a:latin typeface="Gabriola" panose="04040605051002020D02" pitchFamily="82" charset="0"/>
              </a:rPr>
              <a:t>Антей» - 47 (19 по ВЧВП і 28 пільгових), «Нові Санжари» - 7 (6 по ВЧВП і 1 пільговик),  «Ковпаківець» - 6 по ВЧВП,  «Джерело» - 2 пільгових,  «Ерудит», «Чайка», «Орлятко», «Сонячний», «Енергетик» - по 1 дитині по ВЧВП – всього 67 дітей.</a:t>
            </a:r>
            <a:endParaRPr lang="ru-RU" sz="5000" dirty="0">
              <a:latin typeface="Gabriola" panose="04040605051002020D02" pitchFamily="82" charset="0"/>
            </a:endParaRPr>
          </a:p>
          <a:p>
            <a:r>
              <a:rPr lang="uk-UA" sz="5000" dirty="0">
                <a:latin typeface="Gabriola" panose="04040605051002020D02" pitchFamily="82" charset="0"/>
              </a:rPr>
              <a:t>За кошти обласного бюджету діти оздоровлювались у «Крилатому» (</a:t>
            </a:r>
            <a:r>
              <a:rPr lang="uk-UA" sz="5000" dirty="0" err="1">
                <a:latin typeface="Gabriola" panose="04040605051002020D02" pitchFamily="82" charset="0"/>
              </a:rPr>
              <a:t>Скадовський</a:t>
            </a:r>
            <a:r>
              <a:rPr lang="uk-UA" sz="5000" dirty="0">
                <a:latin typeface="Gabriola" panose="04040605051002020D02" pitchFamily="82" charset="0"/>
              </a:rPr>
              <a:t> район) – 3 </a:t>
            </a:r>
            <a:r>
              <a:rPr lang="uk-UA" sz="5000" dirty="0" err="1">
                <a:latin typeface="Gabriola" panose="04040605051002020D02" pitchFamily="82" charset="0"/>
              </a:rPr>
              <a:t>чол</a:t>
            </a:r>
            <a:r>
              <a:rPr lang="uk-UA" sz="5000" dirty="0">
                <a:latin typeface="Gabriola" panose="04040605051002020D02" pitchFamily="82" charset="0"/>
              </a:rPr>
              <a:t>.,  у «Лісовому» (Тернопільська обл.) –  12 </a:t>
            </a:r>
            <a:r>
              <a:rPr lang="uk-UA" sz="5000" dirty="0" err="1">
                <a:latin typeface="Gabriola" panose="04040605051002020D02" pitchFamily="82" charset="0"/>
              </a:rPr>
              <a:t>чол</a:t>
            </a:r>
            <a:r>
              <a:rPr lang="uk-UA" sz="5000" dirty="0">
                <a:latin typeface="Gabriola" panose="04040605051002020D02" pitchFamily="82" charset="0"/>
              </a:rPr>
              <a:t>., у «Ювілейному» (Запорізька </a:t>
            </a:r>
            <a:r>
              <a:rPr lang="uk-UA" sz="5000" dirty="0" err="1">
                <a:latin typeface="Gabriola" panose="04040605051002020D02" pitchFamily="82" charset="0"/>
              </a:rPr>
              <a:t>обл</a:t>
            </a:r>
            <a:r>
              <a:rPr lang="uk-UA" sz="5000" dirty="0">
                <a:latin typeface="Gabriola" panose="04040605051002020D02" pitchFamily="82" charset="0"/>
              </a:rPr>
              <a:t>, </a:t>
            </a:r>
            <a:r>
              <a:rPr lang="uk-UA" sz="5000" dirty="0" err="1">
                <a:latin typeface="Gabriola" panose="04040605051002020D02" pitchFamily="82" charset="0"/>
              </a:rPr>
              <a:t>м.Приморськ</a:t>
            </a:r>
            <a:r>
              <a:rPr lang="uk-UA" sz="5000" dirty="0">
                <a:latin typeface="Gabriola" panose="04040605051002020D02" pitchFamily="82" charset="0"/>
              </a:rPr>
              <a:t>) - 2 </a:t>
            </a:r>
            <a:r>
              <a:rPr lang="uk-UA" sz="5000" dirty="0" err="1">
                <a:latin typeface="Gabriola" panose="04040605051002020D02" pitchFamily="82" charset="0"/>
              </a:rPr>
              <a:t>чол</a:t>
            </a:r>
            <a:r>
              <a:rPr lang="uk-UA" sz="5000" dirty="0">
                <a:latin typeface="Gabriola" panose="04040605051002020D02" pitchFamily="82" charset="0"/>
              </a:rPr>
              <a:t>., у «Сонячному» (Полтавська обл.) – 2 </a:t>
            </a:r>
            <a:r>
              <a:rPr lang="uk-UA" sz="5000" dirty="0" err="1">
                <a:latin typeface="Gabriola" panose="04040605051002020D02" pitchFamily="82" charset="0"/>
              </a:rPr>
              <a:t>чол</a:t>
            </a:r>
            <a:r>
              <a:rPr lang="uk-UA" sz="5000" dirty="0">
                <a:latin typeface="Gabriola" panose="04040605051002020D02" pitchFamily="82" charset="0"/>
              </a:rPr>
              <a:t>.,  всього 19 дітей.</a:t>
            </a:r>
            <a:endParaRPr lang="ru-RU" sz="5000" dirty="0">
              <a:latin typeface="Gabriola" panose="04040605051002020D02" pitchFamily="82" charset="0"/>
            </a:endParaRPr>
          </a:p>
          <a:p>
            <a:r>
              <a:rPr lang="uk-UA" sz="5000" dirty="0">
                <a:latin typeface="Gabriola" panose="04040605051002020D02" pitchFamily="82" charset="0"/>
              </a:rPr>
              <a:t>За кошти державного бюджету діти оздоровлювались у «Молодій гвардії» (Одеса) – 3 </a:t>
            </a:r>
            <a:r>
              <a:rPr lang="uk-UA" sz="5000" dirty="0" err="1">
                <a:latin typeface="Gabriola" panose="04040605051002020D02" pitchFamily="82" charset="0"/>
              </a:rPr>
              <a:t>чол</a:t>
            </a:r>
            <a:r>
              <a:rPr lang="uk-UA" sz="5000" dirty="0">
                <a:latin typeface="Gabriola" panose="04040605051002020D02" pitchFamily="82" charset="0"/>
              </a:rPr>
              <a:t>.,  та у «Артеку» (Пуща Водиця) – 2 </a:t>
            </a:r>
            <a:r>
              <a:rPr lang="uk-UA" sz="5000" dirty="0" err="1">
                <a:latin typeface="Gabriola" panose="04040605051002020D02" pitchFamily="82" charset="0"/>
              </a:rPr>
              <a:t>чол</a:t>
            </a:r>
            <a:r>
              <a:rPr lang="uk-UA" sz="5000" dirty="0">
                <a:latin typeface="Gabriola" panose="04040605051002020D02" pitchFamily="82" charset="0"/>
              </a:rPr>
              <a:t>.,  У санаторіях оздоровлено 3 дитини.</a:t>
            </a:r>
            <a:endParaRPr lang="ru-RU" sz="5000" dirty="0">
              <a:latin typeface="Gabriola" panose="04040605051002020D02" pitchFamily="82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699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430" y="1805272"/>
            <a:ext cx="7048500" cy="35242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77" y="0"/>
            <a:ext cx="11867949" cy="1930400"/>
          </a:xfrm>
        </p:spPr>
        <p:txBody>
          <a:bodyPr>
            <a:noAutofit/>
          </a:bodyPr>
          <a:lstStyle/>
          <a:p>
            <a:pPr algn="ctr"/>
            <a:r>
              <a:rPr lang="uk-UA" sz="3000" dirty="0">
                <a:solidFill>
                  <a:schemeClr val="tx1"/>
                </a:solidFill>
                <a:latin typeface="Gabriola" panose="04040605051002020D02" pitchFamily="82" charset="0"/>
              </a:rPr>
              <a:t>На протязі 2019 року молодь громади взяла участь у наступних заходах: до Дня соборності України, Дня Героїв Небесної Сотні, Міжнародного Дня рідної мови, Дня вишиванки, Дня захисту дітей, Дня молоді і Дня Конституції, Міжнародного жіночого дня, Дня Перемоги, Дня Незалежності, Трійці, Івана Купала, у Шевченківських днях, до Дня селища та інших.</a:t>
            </a:r>
            <a:r>
              <a:rPr lang="ru-RU" sz="3000" dirty="0">
                <a:solidFill>
                  <a:schemeClr val="tx1"/>
                </a:solidFill>
                <a:latin typeface="Gabriola" panose="04040605051002020D02" pitchFamily="82" charset="0"/>
              </a:rPr>
              <a:t/>
            </a:r>
            <a:br>
              <a:rPr lang="ru-RU" sz="3000" dirty="0">
                <a:solidFill>
                  <a:schemeClr val="tx1"/>
                </a:solidFill>
                <a:latin typeface="Gabriola" panose="04040605051002020D02" pitchFamily="82" charset="0"/>
              </a:rPr>
            </a:br>
            <a:endParaRPr lang="ru-RU" sz="3000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9613"/>
            <a:ext cx="4408371" cy="273838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995" y="4045670"/>
            <a:ext cx="4178005" cy="278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79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39877">
            <a:off x="321308" y="530485"/>
            <a:ext cx="4145030" cy="27614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0658">
            <a:off x="7477524" y="431285"/>
            <a:ext cx="4271812" cy="2845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5065">
            <a:off x="7571631" y="3472219"/>
            <a:ext cx="4348917" cy="289731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392">
            <a:off x="139910" y="3334741"/>
            <a:ext cx="4828150" cy="3216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54" y="1976703"/>
            <a:ext cx="4452511" cy="296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70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129" y="170134"/>
            <a:ext cx="11960479" cy="2770618"/>
          </a:xfrm>
        </p:spPr>
        <p:txBody>
          <a:bodyPr>
            <a:noAutofit/>
          </a:bodyPr>
          <a:lstStyle/>
          <a:p>
            <a:pPr algn="ctr"/>
            <a:r>
              <a:rPr lang="uk-UA" sz="3000" b="1" dirty="0">
                <a:solidFill>
                  <a:schemeClr val="tx1"/>
                </a:solidFill>
                <a:latin typeface="Gabriola" panose="04040605051002020D02" pitchFamily="82" charset="0"/>
              </a:rPr>
              <a:t>На території </a:t>
            </a:r>
            <a:r>
              <a:rPr lang="uk-UA" sz="30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Новосанжарської</a:t>
            </a:r>
            <a:r>
              <a:rPr lang="uk-UA" sz="3000" b="1" dirty="0">
                <a:solidFill>
                  <a:schemeClr val="tx1"/>
                </a:solidFill>
                <a:latin typeface="Gabriola" panose="04040605051002020D02" pitchFamily="82" charset="0"/>
              </a:rPr>
              <a:t> ОТГ функціонує 5 закладів культури, балансоутримувачем яких є </a:t>
            </a:r>
            <a:r>
              <a:rPr lang="uk-UA" sz="30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Новосанжарська</a:t>
            </a:r>
            <a:r>
              <a:rPr lang="uk-UA" sz="3000" b="1" dirty="0">
                <a:solidFill>
                  <a:schemeClr val="tx1"/>
                </a:solidFill>
                <a:latin typeface="Gabriola" panose="04040605051002020D02" pitchFamily="82" charset="0"/>
              </a:rPr>
              <a:t> селищна рада - це КЗ «</a:t>
            </a:r>
            <a:r>
              <a:rPr lang="uk-UA" sz="30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Новосанжарська</a:t>
            </a:r>
            <a:r>
              <a:rPr lang="uk-UA" sz="3000" b="1" dirty="0">
                <a:solidFill>
                  <a:schemeClr val="tx1"/>
                </a:solidFill>
                <a:latin typeface="Gabriola" panose="04040605051002020D02" pitchFamily="82" charset="0"/>
              </a:rPr>
              <a:t> публічна бібліотека», </a:t>
            </a:r>
            <a:r>
              <a:rPr lang="uk-UA" sz="30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Зачепилівська</a:t>
            </a:r>
            <a:r>
              <a:rPr lang="uk-UA" sz="3000" b="1" dirty="0">
                <a:solidFill>
                  <a:schemeClr val="tx1"/>
                </a:solidFill>
                <a:latin typeface="Gabriola" panose="04040605051002020D02" pitchFamily="82" charset="0"/>
              </a:rPr>
              <a:t> сільська бібліотека-філія, КП «Центр культури і дозвілля», </a:t>
            </a:r>
            <a:r>
              <a:rPr lang="uk-UA" sz="30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Зачепилівський</a:t>
            </a:r>
            <a:r>
              <a:rPr lang="uk-UA" sz="3000" b="1" dirty="0">
                <a:solidFill>
                  <a:schemeClr val="tx1"/>
                </a:solidFill>
                <a:latin typeface="Gabriola" panose="04040605051002020D02" pitchFamily="82" charset="0"/>
              </a:rPr>
              <a:t> сільський будинок культури, Початковий спеціалізований мистецький навчальний заклад «</a:t>
            </a:r>
            <a:r>
              <a:rPr lang="uk-UA" sz="3000" b="1" dirty="0" err="1">
                <a:solidFill>
                  <a:schemeClr val="tx1"/>
                </a:solidFill>
                <a:latin typeface="Gabriola" panose="04040605051002020D02" pitchFamily="82" charset="0"/>
              </a:rPr>
              <a:t>Новосанжарська</a:t>
            </a:r>
            <a:r>
              <a:rPr lang="uk-UA" sz="3000" b="1" dirty="0">
                <a:solidFill>
                  <a:schemeClr val="tx1"/>
                </a:solidFill>
                <a:latin typeface="Gabriola" panose="04040605051002020D02" pitchFamily="82" charset="0"/>
              </a:rPr>
              <a:t> дитяча музична школа».</a:t>
            </a:r>
            <a:endParaRPr lang="ru-RU" sz="3000" b="1" dirty="0">
              <a:solidFill>
                <a:schemeClr val="tx1"/>
              </a:solidFill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71245"/>
            <a:ext cx="4636799" cy="3091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689" y="4145492"/>
            <a:ext cx="3884828" cy="25898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8205" y="2775404"/>
            <a:ext cx="3947403" cy="2631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5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1718" y="-140053"/>
            <a:ext cx="9404723" cy="910255"/>
          </a:xfrm>
        </p:spPr>
        <p:txBody>
          <a:bodyPr/>
          <a:lstStyle/>
          <a:p>
            <a:pPr algn="ctr"/>
            <a:r>
              <a:rPr lang="uk-UA" sz="5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abriola" panose="04040605051002020D02" pitchFamily="82" charset="0"/>
              </a:rPr>
              <a:t>Дитяча  музична  школа</a:t>
            </a:r>
            <a:endParaRPr lang="ru-RU" sz="5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" y="698740"/>
            <a:ext cx="5128457" cy="34189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366" y="3524806"/>
            <a:ext cx="4628709" cy="30858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261" y="698740"/>
            <a:ext cx="4735903" cy="31572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" y="4442058"/>
            <a:ext cx="3859628" cy="21685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1169" y="4234890"/>
            <a:ext cx="2831082" cy="237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47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4220" y="-107999"/>
            <a:ext cx="9404723" cy="86712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i="1" u="sng" dirty="0" smtClean="0">
                <a:latin typeface="Gabriola" panose="04040605051002020D02" pitchFamily="82" charset="0"/>
              </a:rPr>
              <a:t>Центр культури і дозвілля</a:t>
            </a:r>
            <a:endParaRPr lang="ru-RU" sz="6000" b="1" i="1" u="sng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88" y="901133"/>
            <a:ext cx="3973291" cy="26488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135" y="901133"/>
            <a:ext cx="3973292" cy="264886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023" y="3549994"/>
            <a:ext cx="4118520" cy="3088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7103" y="3522482"/>
            <a:ext cx="4674603" cy="3116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391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605" y="-94891"/>
            <a:ext cx="11059934" cy="983411"/>
          </a:xfrm>
        </p:spPr>
        <p:txBody>
          <a:bodyPr>
            <a:normAutofit fontScale="90000"/>
          </a:bodyPr>
          <a:lstStyle/>
          <a:p>
            <a:pPr algn="ctr"/>
            <a:r>
              <a:rPr lang="uk-UA" sz="6000" b="1" i="1" u="sng" dirty="0" smtClean="0">
                <a:latin typeface="Gabriola" panose="04040605051002020D02" pitchFamily="82" charset="0"/>
              </a:rPr>
              <a:t>Будинок культури в </a:t>
            </a:r>
            <a:r>
              <a:rPr lang="uk-UA" sz="6000" b="1" i="1" u="sng" dirty="0" err="1" smtClean="0">
                <a:latin typeface="Gabriola" panose="04040605051002020D02" pitchFamily="82" charset="0"/>
              </a:rPr>
              <a:t>с.Зачепилівка</a:t>
            </a:r>
            <a:endParaRPr lang="ru-RU" sz="6000" b="1" i="1" u="sng" dirty="0">
              <a:latin typeface="Gabriola" panose="04040605051002020D02" pitchFamily="8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0" y="888520"/>
            <a:ext cx="5118048" cy="3412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85" y="3512195"/>
            <a:ext cx="4378108" cy="32835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328" y="888520"/>
            <a:ext cx="4675924" cy="3117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7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2974" y="4091969"/>
            <a:ext cx="4155332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500" dirty="0" smtClean="0">
                <a:latin typeface="Gabriola" panose="04040605051002020D02" pitchFamily="82" charset="0"/>
              </a:rPr>
              <a:t>   У </a:t>
            </a:r>
            <a:r>
              <a:rPr lang="uk-UA" sz="2500" dirty="0">
                <a:latin typeface="Gabriola" panose="04040605051002020D02" pitchFamily="82" charset="0"/>
              </a:rPr>
              <a:t>2019 році </a:t>
            </a:r>
            <a:r>
              <a:rPr lang="uk-UA" sz="2500" dirty="0" err="1">
                <a:latin typeface="Gabriola" panose="04040605051002020D02" pitchFamily="82" charset="0"/>
              </a:rPr>
              <a:t>проєкт</a:t>
            </a:r>
            <a:r>
              <a:rPr lang="uk-UA" sz="2500" dirty="0">
                <a:latin typeface="Gabriola" panose="04040605051002020D02" pitchFamily="82" charset="0"/>
              </a:rPr>
              <a:t> </a:t>
            </a:r>
            <a:r>
              <a:rPr lang="uk-UA" sz="2500" dirty="0" err="1">
                <a:latin typeface="Gabriola" panose="04040605051002020D02" pitchFamily="82" charset="0"/>
              </a:rPr>
              <a:t>Новосанжарської</a:t>
            </a:r>
            <a:r>
              <a:rPr lang="uk-UA" sz="2500" dirty="0">
                <a:latin typeface="Gabriola" panose="04040605051002020D02" pitchFamily="82" charset="0"/>
              </a:rPr>
              <a:t> ОТГ «Сортуй сміття-рятуй життя»  став одним із переможцем у обласному конкурсі екологічних ініціатив, а  заклади культури стали одними із головних учасників цього </a:t>
            </a:r>
            <a:r>
              <a:rPr lang="uk-UA" sz="2500" dirty="0" err="1">
                <a:latin typeface="Gabriola" panose="04040605051002020D02" pitchFamily="82" charset="0"/>
              </a:rPr>
              <a:t>проєкту</a:t>
            </a:r>
            <a:r>
              <a:rPr lang="uk-UA" sz="2500" dirty="0">
                <a:latin typeface="Gabriola" panose="04040605051002020D02" pitchFamily="82" charset="0"/>
              </a:rPr>
              <a:t>. </a:t>
            </a:r>
            <a:endParaRPr lang="ru-RU" sz="2500" dirty="0">
              <a:latin typeface="Gabriola" panose="04040605051002020D02" pitchFamily="82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487" y="3368615"/>
            <a:ext cx="4652513" cy="34893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" y="3167268"/>
            <a:ext cx="2754427" cy="367256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242" y="0"/>
            <a:ext cx="6188565" cy="412699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28" y="370163"/>
            <a:ext cx="4012442" cy="267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6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4000" u="sng" dirty="0" smtClean="0">
                <a:latin typeface="Gabriola" panose="04040605051002020D02" pitchFamily="82" charset="0"/>
              </a:rPr>
              <a:t>За звітний період проведено:</a:t>
            </a:r>
          </a:p>
          <a:p>
            <a:pPr marL="0" indent="0">
              <a:buNone/>
            </a:pPr>
            <a:r>
              <a:rPr lang="uk-UA" sz="4000" dirty="0" smtClean="0">
                <a:latin typeface="Gabriola" panose="04040605051002020D02" pitchFamily="82" charset="0"/>
              </a:rPr>
              <a:t>        </a:t>
            </a:r>
            <a:r>
              <a:rPr lang="uk-UA" sz="4000" u="sng" dirty="0" smtClean="0">
                <a:latin typeface="Gabriola" panose="04040605051002020D02" pitchFamily="82" charset="0"/>
              </a:rPr>
              <a:t>12</a:t>
            </a:r>
            <a:r>
              <a:rPr lang="uk-UA" sz="4000" dirty="0" smtClean="0">
                <a:latin typeface="Gabriola" panose="04040605051002020D02" pitchFamily="82" charset="0"/>
              </a:rPr>
              <a:t> засідань сесій селищної ради. </a:t>
            </a:r>
          </a:p>
          <a:p>
            <a:pPr marL="0" indent="0">
              <a:buNone/>
            </a:pPr>
            <a:r>
              <a:rPr lang="uk-UA" sz="4000" dirty="0" smtClean="0">
                <a:latin typeface="Gabriola" panose="04040605051002020D02" pitchFamily="82" charset="0"/>
              </a:rPr>
              <a:t>Прийнято </a:t>
            </a:r>
            <a:r>
              <a:rPr lang="uk-UA" sz="4000" u="sng" dirty="0" smtClean="0">
                <a:latin typeface="Gabriola" panose="04040605051002020D02" pitchFamily="82" charset="0"/>
              </a:rPr>
              <a:t>396</a:t>
            </a:r>
            <a:r>
              <a:rPr lang="uk-UA" sz="4000" dirty="0" smtClean="0">
                <a:latin typeface="Gabriola" panose="04040605051002020D02" pitchFamily="82" charset="0"/>
              </a:rPr>
              <a:t> рішень, з них </a:t>
            </a:r>
            <a:r>
              <a:rPr lang="uk-UA" sz="4000" u="sng" dirty="0" smtClean="0">
                <a:latin typeface="Gabriola" panose="04040605051002020D02" pitchFamily="82" charset="0"/>
              </a:rPr>
              <a:t>177</a:t>
            </a:r>
            <a:r>
              <a:rPr lang="uk-UA" sz="4000" dirty="0" smtClean="0">
                <a:latin typeface="Gabriola" panose="04040605051002020D02" pitchFamily="82" charset="0"/>
              </a:rPr>
              <a:t> питань  </a:t>
            </a:r>
          </a:p>
          <a:p>
            <a:pPr marL="0" indent="0">
              <a:buNone/>
            </a:pPr>
            <a:r>
              <a:rPr lang="uk-UA" sz="4000" dirty="0" smtClean="0">
                <a:latin typeface="Gabriola" panose="04040605051002020D02" pitchFamily="82" charset="0"/>
              </a:rPr>
              <a:t>з розгляду заяв земельного законодавства.</a:t>
            </a:r>
          </a:p>
          <a:p>
            <a:pPr marL="0" indent="0">
              <a:buNone/>
            </a:pPr>
            <a:r>
              <a:rPr lang="uk-UA" sz="4000" dirty="0" smtClean="0">
                <a:latin typeface="Gabriola" panose="04040605051002020D02" pitchFamily="82" charset="0"/>
              </a:rPr>
              <a:t> </a:t>
            </a:r>
          </a:p>
          <a:p>
            <a:r>
              <a:rPr lang="uk-UA" sz="4000" dirty="0" smtClean="0">
                <a:latin typeface="Gabriola" panose="04040605051002020D02" pitchFamily="82" charset="0"/>
              </a:rPr>
              <a:t>                                                        22 планових засідань виконкому,</a:t>
            </a:r>
          </a:p>
          <a:p>
            <a:r>
              <a:rPr lang="uk-UA" sz="4000" dirty="0">
                <a:latin typeface="Gabriola" panose="04040605051002020D02" pitchFamily="82" charset="0"/>
              </a:rPr>
              <a:t> </a:t>
            </a:r>
            <a:r>
              <a:rPr lang="uk-UA" sz="4000" dirty="0" smtClean="0">
                <a:latin typeface="Gabriola" panose="04040605051002020D02" pitchFamily="82" charset="0"/>
              </a:rPr>
              <a:t>                                          на якому прийнято </a:t>
            </a:r>
            <a:r>
              <a:rPr lang="uk-UA" sz="4000" u="sng" dirty="0" smtClean="0">
                <a:latin typeface="Gabriola" panose="04040605051002020D02" pitchFamily="82" charset="0"/>
              </a:rPr>
              <a:t>470</a:t>
            </a:r>
            <a:r>
              <a:rPr lang="uk-UA" sz="4000" dirty="0" smtClean="0">
                <a:latin typeface="Gabriola" panose="04040605051002020D02" pitchFamily="82" charset="0"/>
              </a:rPr>
              <a:t> рішень,    </a:t>
            </a:r>
          </a:p>
          <a:p>
            <a:pPr marL="0" indent="0">
              <a:buNone/>
            </a:pPr>
            <a:r>
              <a:rPr lang="uk-UA" sz="4000" dirty="0">
                <a:latin typeface="Gabriola" panose="04040605051002020D02" pitchFamily="82" charset="0"/>
              </a:rPr>
              <a:t> </a:t>
            </a:r>
            <a:r>
              <a:rPr lang="uk-UA" sz="4000" dirty="0" smtClean="0">
                <a:latin typeface="Gabriola" panose="04040605051002020D02" pitchFamily="82" charset="0"/>
              </a:rPr>
              <a:t>                                              із них </a:t>
            </a:r>
            <a:r>
              <a:rPr lang="uk-UA" sz="4000" u="sng" dirty="0" smtClean="0">
                <a:latin typeface="Gabriola" panose="04040605051002020D02" pitchFamily="82" charset="0"/>
              </a:rPr>
              <a:t>243</a:t>
            </a:r>
            <a:r>
              <a:rPr lang="uk-UA" sz="4000" dirty="0" smtClean="0">
                <a:latin typeface="Gabriola" panose="04040605051002020D02" pitchFamily="82" charset="0"/>
              </a:rPr>
              <a:t> – за зверненнями громадян.                      </a:t>
            </a:r>
            <a:endParaRPr lang="ru-RU" sz="4000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46" y="0"/>
            <a:ext cx="4766454" cy="35748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6890"/>
            <a:ext cx="4083799" cy="3061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4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116288"/>
            <a:ext cx="11826816" cy="1031025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000" b="1" dirty="0">
                <a:latin typeface="Gabriola" panose="04040605051002020D02" pitchFamily="82" charset="0"/>
              </a:rPr>
              <a:t>З метою надання якісних послуг жителям ОТГ у 2019 році була утворена комунальна установа «Центр надання соціальних послуг» </a:t>
            </a:r>
            <a:r>
              <a:rPr lang="uk-UA" sz="3000" b="1" dirty="0" err="1">
                <a:latin typeface="Gabriola" panose="04040605051002020D02" pitchFamily="82" charset="0"/>
              </a:rPr>
              <a:t>Новосанжарської</a:t>
            </a:r>
            <a:r>
              <a:rPr lang="uk-UA" sz="3000" b="1" dirty="0">
                <a:latin typeface="Gabriola" panose="04040605051002020D02" pitchFamily="82" charset="0"/>
              </a:rPr>
              <a:t> селищної ради.</a:t>
            </a:r>
            <a:r>
              <a:rPr lang="ru-RU" sz="3000" b="1" dirty="0">
                <a:latin typeface="Gabriola" panose="04040605051002020D02" pitchFamily="82" charset="0"/>
              </a:rPr>
              <a:t/>
            </a:r>
            <a:br>
              <a:rPr lang="ru-RU" sz="3000" b="1" dirty="0">
                <a:latin typeface="Gabriola" panose="04040605051002020D02" pitchFamily="82" charset="0"/>
              </a:rPr>
            </a:br>
            <a:endParaRPr lang="ru-RU" sz="3000" b="1" dirty="0">
              <a:latin typeface="Gabriola" panose="04040605051002020D02" pitchFamily="82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03" y="1147313"/>
            <a:ext cx="4074567" cy="2716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003" y="4030533"/>
            <a:ext cx="4074567" cy="27163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71" y="1163702"/>
            <a:ext cx="4025400" cy="268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371" y="4030533"/>
            <a:ext cx="4025400" cy="268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51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9" y="99556"/>
            <a:ext cx="11733375" cy="66772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7649" y="0"/>
            <a:ext cx="11733375" cy="1315453"/>
          </a:xfrm>
        </p:spPr>
        <p:txBody>
          <a:bodyPr>
            <a:noAutofit/>
          </a:bodyPr>
          <a:lstStyle/>
          <a:p>
            <a:pPr algn="ctr"/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Я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завжди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налаштована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на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плідну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співпрацю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та на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діалог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з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усіма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,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хто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бажає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щось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зробити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корисне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для </a:t>
            </a:r>
            <a:r>
              <a:rPr lang="ru-RU" sz="35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своєї</a:t>
            </a:r>
            <a:r>
              <a:rPr lang="uk-UA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 громади</a:t>
            </a:r>
            <a:r>
              <a:rPr lang="ru-RU" sz="3500" b="1" dirty="0">
                <a:solidFill>
                  <a:srgbClr val="002060"/>
                </a:solidFill>
                <a:latin typeface="Gabriola" panose="04040605051002020D02" pitchFamily="82" charset="0"/>
              </a:rPr>
              <a:t>. </a:t>
            </a:r>
            <a:r>
              <a:rPr lang="ru-RU" sz="35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35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000" b="1" dirty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30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3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000" b="1" dirty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30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3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000" b="1" dirty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30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30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000" b="1" dirty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30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Я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вдячна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усім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хто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допомагав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 smtClean="0">
                <a:solidFill>
                  <a:srgbClr val="002060"/>
                </a:solidFill>
                <a:latin typeface="Gabriola" panose="04040605051002020D02" pitchFamily="82" charset="0"/>
              </a:rPr>
              <a:t>мені</a:t>
            </a:r>
            <a:r>
              <a:rPr lang="ru-RU" sz="3200" b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в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цей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нелегкий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період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розвитку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практичними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справами,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своїм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досвідом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конструктивними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порадами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та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об’єктивними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зауваженнями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. </a:t>
            </a: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    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Переконана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,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що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тільки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спільними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зусиллями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ми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зможемо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uk-UA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зберегти та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створити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</a:t>
            </a:r>
            <a:r>
              <a:rPr lang="ru-RU" sz="3200" b="1" dirty="0" err="1">
                <a:solidFill>
                  <a:srgbClr val="002060"/>
                </a:solidFill>
                <a:latin typeface="Gabriola" panose="04040605051002020D02" pitchFamily="82" charset="0"/>
              </a:rPr>
              <a:t>процвітаючу</a:t>
            </a:r>
            <a:r>
              <a:rPr lang="ru-RU" sz="3200" b="1" dirty="0">
                <a:solidFill>
                  <a:srgbClr val="002060"/>
                </a:solidFill>
                <a:latin typeface="Gabriola" panose="04040605051002020D02" pitchFamily="82" charset="0"/>
              </a:rPr>
              <a:t> громаду.</a:t>
            </a:r>
            <a:r>
              <a:rPr lang="ru-RU" sz="3200" dirty="0">
                <a:solidFill>
                  <a:srgbClr val="002060"/>
                </a:solidFill>
                <a:latin typeface="Gabriola" panose="04040605051002020D02" pitchFamily="82" charset="0"/>
              </a:rPr>
              <a:t/>
            </a:r>
            <a:br>
              <a:rPr lang="ru-RU" sz="3200" dirty="0">
                <a:solidFill>
                  <a:srgbClr val="002060"/>
                </a:solidFill>
                <a:latin typeface="Gabriola" panose="04040605051002020D02" pitchFamily="82" charset="0"/>
              </a:rPr>
            </a:br>
            <a:r>
              <a:rPr lang="ru-RU" sz="3200" dirty="0">
                <a:solidFill>
                  <a:srgbClr val="002060"/>
                </a:solidFill>
                <a:latin typeface="Gabriola" panose="04040605051002020D02" pitchFamily="82" charset="0"/>
              </a:rPr>
              <a:t> 	</a:t>
            </a:r>
          </a:p>
        </p:txBody>
      </p:sp>
    </p:spTree>
    <p:extLst>
      <p:ext uri="{BB962C8B-B14F-4D97-AF65-F5344CB8AC3E}">
        <p14:creationId xmlns:p14="http://schemas.microsoft.com/office/powerpoint/2010/main" val="3138963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3" y="199617"/>
            <a:ext cx="12049570" cy="6380644"/>
          </a:xfrm>
          <a:prstGeom prst="rect">
            <a:avLst/>
          </a:prstGeom>
        </p:spPr>
      </p:pic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7169922" y="452927"/>
            <a:ext cx="4648912" cy="104258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6000" b="1" i="1" dirty="0" smtClean="0">
                <a:solidFill>
                  <a:srgbClr val="002060"/>
                </a:solidFill>
                <a:latin typeface="Gabriola" panose="04040605051002020D02" pitchFamily="82" charset="0"/>
              </a:rPr>
              <a:t>Дякую за увагу!</a:t>
            </a:r>
            <a:endParaRPr lang="ru-RU" sz="6000" b="1" i="1" dirty="0">
              <a:solidFill>
                <a:srgbClr val="002060"/>
              </a:solidFill>
              <a:latin typeface="Gabriola" panose="04040605051002020D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751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815" y="181156"/>
            <a:ext cx="11697419" cy="836046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err="1" smtClean="0">
                <a:latin typeface="Gabriola" panose="04040605051002020D02" pitchFamily="82" charset="0"/>
              </a:rPr>
              <a:t>Новосанжарська</a:t>
            </a:r>
            <a:r>
              <a:rPr lang="uk-UA" dirty="0" smtClean="0">
                <a:latin typeface="Gabriola" panose="04040605051002020D02" pitchFamily="82" charset="0"/>
              </a:rPr>
              <a:t> </a:t>
            </a:r>
            <a:r>
              <a:rPr lang="uk-UA" dirty="0" smtClean="0">
                <a:latin typeface="Gabriola" panose="04040605051002020D02" pitchFamily="82" charset="0"/>
              </a:rPr>
              <a:t>селищна рада </a:t>
            </a:r>
            <a:r>
              <a:rPr lang="uk-UA" dirty="0" smtClean="0">
                <a:latin typeface="Gabriola" panose="04040605051002020D02" pitchFamily="82" charset="0"/>
              </a:rPr>
              <a:t>здійснює свою діяльність відкрито і гласно. </a:t>
            </a:r>
            <a:br>
              <a:rPr lang="uk-UA" dirty="0" smtClean="0">
                <a:latin typeface="Gabriola" panose="04040605051002020D02" pitchFamily="82" charset="0"/>
              </a:rPr>
            </a:br>
            <a:r>
              <a:rPr lang="uk-UA" dirty="0" smtClean="0">
                <a:latin typeface="Gabriola" panose="04040605051002020D02" pitchFamily="82" charset="0"/>
              </a:rPr>
              <a:t/>
            </a:r>
            <a:br>
              <a:rPr lang="uk-UA" dirty="0" smtClean="0">
                <a:latin typeface="Gabriola" panose="04040605051002020D02" pitchFamily="82" charset="0"/>
              </a:rPr>
            </a:br>
            <a:r>
              <a:rPr lang="uk-UA" dirty="0">
                <a:latin typeface="Gabriola" panose="04040605051002020D02" pitchFamily="82" charset="0"/>
              </a:rPr>
              <a:t/>
            </a:r>
            <a:br>
              <a:rPr lang="uk-UA" dirty="0">
                <a:latin typeface="Gabriola" panose="04040605051002020D02" pitchFamily="82" charset="0"/>
              </a:rPr>
            </a:br>
            <a:r>
              <a:rPr lang="uk-UA" dirty="0" smtClean="0">
                <a:latin typeface="Gabriola" panose="04040605051002020D02" pitchFamily="82" charset="0"/>
              </a:rPr>
              <a:t/>
            </a:r>
            <a:br>
              <a:rPr lang="uk-UA" dirty="0" smtClean="0">
                <a:latin typeface="Gabriola" panose="04040605051002020D02" pitchFamily="82" charset="0"/>
              </a:rPr>
            </a:br>
            <a:r>
              <a:rPr lang="uk-UA" dirty="0">
                <a:latin typeface="Gabriola" panose="04040605051002020D02" pitchFamily="82" charset="0"/>
              </a:rPr>
              <a:t/>
            </a:r>
            <a:br>
              <a:rPr lang="uk-UA" dirty="0">
                <a:latin typeface="Gabriola" panose="04040605051002020D02" pitchFamily="82" charset="0"/>
              </a:rPr>
            </a:br>
            <a:r>
              <a:rPr lang="uk-UA" dirty="0" smtClean="0">
                <a:latin typeface="Gabriola" panose="04040605051002020D02" pitchFamily="82" charset="0"/>
              </a:rPr>
              <a:t/>
            </a:r>
            <a:br>
              <a:rPr lang="uk-UA" dirty="0" smtClean="0">
                <a:latin typeface="Gabriola" panose="04040605051002020D02" pitchFamily="82" charset="0"/>
              </a:rPr>
            </a:br>
            <a:r>
              <a:rPr lang="uk-UA" dirty="0">
                <a:latin typeface="Gabriola" panose="04040605051002020D02" pitchFamily="82" charset="0"/>
              </a:rPr>
              <a:t/>
            </a:r>
            <a:br>
              <a:rPr lang="uk-UA" dirty="0">
                <a:latin typeface="Gabriola" panose="04040605051002020D02" pitchFamily="82" charset="0"/>
              </a:rPr>
            </a:br>
            <a:r>
              <a:rPr lang="uk-UA" dirty="0" smtClean="0">
                <a:latin typeface="Gabriola" panose="04040605051002020D02" pitchFamily="82" charset="0"/>
              </a:rPr>
              <a:t/>
            </a:r>
            <a:br>
              <a:rPr lang="uk-UA" dirty="0" smtClean="0">
                <a:latin typeface="Gabriola" panose="04040605051002020D02" pitchFamily="82" charset="0"/>
              </a:rPr>
            </a:br>
            <a:r>
              <a:rPr lang="uk-UA" dirty="0" smtClean="0">
                <a:latin typeface="Gabriola" panose="04040605051002020D02" pitchFamily="82" charset="0"/>
              </a:rPr>
              <a:t/>
            </a:r>
            <a:br>
              <a:rPr lang="uk-UA" dirty="0" smtClean="0">
                <a:latin typeface="Gabriola" panose="04040605051002020D02" pitchFamily="82" charset="0"/>
              </a:rPr>
            </a:br>
            <a:r>
              <a:rPr lang="uk-UA" dirty="0">
                <a:latin typeface="Gabriola" panose="04040605051002020D02" pitchFamily="82" charset="0"/>
              </a:rPr>
              <a:t/>
            </a:r>
            <a:br>
              <a:rPr lang="uk-UA" dirty="0">
                <a:latin typeface="Gabriola" panose="04040605051002020D02" pitchFamily="82" charset="0"/>
              </a:rPr>
            </a:br>
            <a:r>
              <a:rPr lang="uk-UA" dirty="0" smtClean="0">
                <a:latin typeface="Gabriola" panose="04040605051002020D02" pitchFamily="82" charset="0"/>
              </a:rPr>
              <a:t>З необхідною інформацією можна ознайомитись на офіційному </a:t>
            </a:r>
            <a:r>
              <a:rPr lang="uk-UA" dirty="0" err="1" smtClean="0">
                <a:latin typeface="Gabriola" panose="04040605051002020D02" pitchFamily="82" charset="0"/>
              </a:rPr>
              <a:t>вебсайті</a:t>
            </a:r>
            <a:r>
              <a:rPr lang="uk-UA" dirty="0" smtClean="0">
                <a:latin typeface="Gabriola" panose="04040605051002020D02" pitchFamily="82" charset="0"/>
              </a:rPr>
              <a:t> </a:t>
            </a:r>
            <a:r>
              <a:rPr lang="uk-UA" dirty="0" err="1" smtClean="0">
                <a:latin typeface="Gabriola" panose="04040605051002020D02" pitchFamily="82" charset="0"/>
              </a:rPr>
              <a:t>Новосанжарської</a:t>
            </a:r>
            <a:r>
              <a:rPr lang="uk-UA" dirty="0" smtClean="0">
                <a:latin typeface="Gabriola" panose="04040605051002020D02" pitchFamily="82" charset="0"/>
              </a:rPr>
              <a:t> селищної ради</a:t>
            </a:r>
            <a:endParaRPr lang="ru-RU" dirty="0">
              <a:latin typeface="Gabriola" panose="04040605051002020D02" pitchFamily="82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745" y="1017201"/>
            <a:ext cx="7171342" cy="4129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6224" y="392333"/>
            <a:ext cx="9404723" cy="1400530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/>
              <a:t/>
            </a:r>
            <a:br>
              <a:rPr lang="uk-UA" dirty="0" smtClean="0"/>
            </a:br>
            <a:r>
              <a:rPr lang="uk-UA" dirty="0"/>
              <a:t/>
            </a:r>
            <a:br>
              <a:rPr lang="uk-UA" dirty="0"/>
            </a:br>
            <a:r>
              <a:rPr lang="uk-UA" dirty="0" smtClean="0"/>
              <a:t/>
            </a:r>
            <a:br>
              <a:rPr lang="uk-UA" dirty="0" smtClean="0"/>
            </a:br>
            <a:r>
              <a:rPr lang="uk-UA" u="sng" dirty="0" smtClean="0">
                <a:latin typeface="Gabriola" panose="04040605051002020D02" pitchFamily="82" charset="0"/>
              </a:rPr>
              <a:t>У звітному періоді розроблено та прийнято </a:t>
            </a:r>
            <a:r>
              <a:rPr lang="uk-UA" sz="2800" i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519</a:t>
            </a:r>
            <a:r>
              <a:rPr lang="uk-UA" u="sng" dirty="0" smtClean="0">
                <a:latin typeface="Gabriola" panose="04040605051002020D02" pitchFamily="82" charset="0"/>
              </a:rPr>
              <a:t> розпоряджень селищного голови: </a:t>
            </a:r>
            <a:br>
              <a:rPr lang="uk-UA" u="sng" dirty="0" smtClean="0">
                <a:latin typeface="Gabriola" panose="04040605051002020D02" pitchFamily="82" charset="0"/>
              </a:rPr>
            </a:br>
            <a:r>
              <a:rPr lang="uk-UA" u="sng" dirty="0" smtClean="0">
                <a:latin typeface="Gabriola" panose="04040605051002020D02" pitchFamily="82" charset="0"/>
              </a:rPr>
              <a:t/>
            </a:r>
            <a:br>
              <a:rPr lang="uk-UA" u="sng" dirty="0" smtClean="0">
                <a:latin typeface="Gabriola" panose="04040605051002020D02" pitchFamily="82" charset="0"/>
              </a:rPr>
            </a:br>
            <a:r>
              <a:rPr lang="uk-UA" dirty="0" smtClean="0">
                <a:latin typeface="Gabriola" panose="04040605051002020D02" pitchFamily="82" charset="0"/>
              </a:rPr>
              <a:t>з особового складу –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135</a:t>
            </a:r>
            <a:r>
              <a:rPr lang="uk-UA" dirty="0" smtClean="0">
                <a:latin typeface="Gabriola" panose="04040605051002020D02" pitchFamily="82" charset="0"/>
              </a:rPr>
              <a:t/>
            </a:r>
            <a:br>
              <a:rPr lang="uk-UA" dirty="0" smtClean="0">
                <a:latin typeface="Gabriola" panose="04040605051002020D02" pitchFamily="82" charset="0"/>
              </a:rPr>
            </a:br>
            <a:r>
              <a:rPr lang="uk-UA" dirty="0" smtClean="0">
                <a:latin typeface="Gabriola" panose="04040605051002020D02" pitchFamily="82" charset="0"/>
              </a:rPr>
              <a:t>з основної діяльності – </a:t>
            </a:r>
            <a:r>
              <a:rPr lang="uk-UA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164</a:t>
            </a:r>
            <a:r>
              <a:rPr lang="uk-UA" dirty="0" smtClean="0">
                <a:latin typeface="Gabriola" panose="04040605051002020D02" pitchFamily="82" charset="0"/>
              </a:rPr>
              <a:t/>
            </a:r>
            <a:br>
              <a:rPr lang="uk-UA" dirty="0" smtClean="0">
                <a:latin typeface="Gabriola" panose="04040605051002020D02" pitchFamily="82" charset="0"/>
              </a:rPr>
            </a:br>
            <a:r>
              <a:rPr lang="uk-UA" dirty="0" smtClean="0">
                <a:latin typeface="Gabriola" panose="04040605051002020D02" pitchFamily="82" charset="0"/>
              </a:rPr>
              <a:t>про відпустки – </a:t>
            </a:r>
            <a:r>
              <a:rPr lang="uk-UA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91</a:t>
            </a:r>
            <a:r>
              <a:rPr lang="uk-UA" dirty="0" smtClean="0">
                <a:latin typeface="Gabriola" panose="04040605051002020D02" pitchFamily="82" charset="0"/>
              </a:rPr>
              <a:t/>
            </a:r>
            <a:br>
              <a:rPr lang="uk-UA" dirty="0" smtClean="0">
                <a:latin typeface="Gabriola" panose="04040605051002020D02" pitchFamily="82" charset="0"/>
              </a:rPr>
            </a:br>
            <a:r>
              <a:rPr lang="uk-UA" dirty="0" smtClean="0">
                <a:latin typeface="Gabriola" panose="04040605051002020D02" pitchFamily="82" charset="0"/>
              </a:rPr>
              <a:t>про відрядження - </a:t>
            </a:r>
            <a:r>
              <a:rPr lang="uk-UA" sz="27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129</a:t>
            </a:r>
            <a:endParaRPr lang="ru-RU" sz="27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388" y="64967"/>
            <a:ext cx="5199391" cy="159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50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7153" y="146649"/>
            <a:ext cx="12054847" cy="6781689"/>
          </a:xfrm>
        </p:spPr>
        <p:txBody>
          <a:bodyPr>
            <a:normAutofit/>
          </a:bodyPr>
          <a:lstStyle/>
          <a:p>
            <a:r>
              <a:rPr lang="uk-UA" sz="3000" dirty="0" smtClean="0">
                <a:latin typeface="Gabriola" panose="04040605051002020D02" pitchFamily="82" charset="0"/>
              </a:rPr>
              <a:t>За 2019 рік зареєстровано та опрацьовано вхідної кореспонденції – </a:t>
            </a:r>
            <a:r>
              <a:rPr lang="uk-UA" sz="30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3412</a:t>
            </a:r>
            <a:r>
              <a:rPr lang="uk-UA" sz="3000" u="sng" dirty="0" smtClean="0">
                <a:latin typeface="Gabriola" panose="04040605051002020D02" pitchFamily="82" charset="0"/>
              </a:rPr>
              <a:t>,</a:t>
            </a:r>
            <a:r>
              <a:rPr lang="uk-UA" sz="3000" dirty="0" smtClean="0">
                <a:latin typeface="Gabriola" panose="04040605051002020D02" pitchFamily="82" charset="0"/>
              </a:rPr>
              <a:t>                                 з неї – </a:t>
            </a:r>
            <a:r>
              <a:rPr lang="uk-UA" sz="30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1417</a:t>
            </a:r>
            <a:r>
              <a:rPr lang="uk-UA" sz="3000" dirty="0" smtClean="0">
                <a:latin typeface="Gabriola" panose="04040605051002020D02" pitchFamily="82" charset="0"/>
              </a:rPr>
              <a:t> електронна. </a:t>
            </a:r>
          </a:p>
          <a:p>
            <a:r>
              <a:rPr lang="uk-UA" sz="3000" dirty="0" smtClean="0">
                <a:latin typeface="Gabriola" panose="04040605051002020D02" pitchFamily="82" charset="0"/>
              </a:rPr>
              <a:t>Видано довідок різного характеру – </a:t>
            </a:r>
            <a:r>
              <a:rPr lang="uk-UA" sz="30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5801</a:t>
            </a:r>
            <a:r>
              <a:rPr lang="uk-UA" sz="3000" dirty="0" smtClean="0">
                <a:latin typeface="Gabriola" panose="04040605051002020D02" pitchFamily="82" charset="0"/>
              </a:rPr>
              <a:t>, з них </a:t>
            </a:r>
            <a:r>
              <a:rPr lang="uk-UA" sz="30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2046</a:t>
            </a:r>
            <a:r>
              <a:rPr lang="uk-UA" sz="3000" dirty="0" smtClean="0">
                <a:latin typeface="Gabriola" panose="04040605051002020D02" pitchFamily="82" charset="0"/>
              </a:rPr>
              <a:t> для оформлення субсидії.</a:t>
            </a:r>
          </a:p>
          <a:p>
            <a:r>
              <a:rPr lang="uk-UA" sz="3000" dirty="0" smtClean="0">
                <a:latin typeface="Gabriola" panose="04040605051002020D02" pitchFamily="82" charset="0"/>
              </a:rPr>
              <a:t>До виконавчого комітету селищної ради звернулося </a:t>
            </a:r>
            <a:r>
              <a:rPr lang="uk-UA" sz="30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4930</a:t>
            </a:r>
            <a:r>
              <a:rPr lang="uk-UA" sz="3000" dirty="0" smtClean="0">
                <a:latin typeface="Gabriola" panose="04040605051002020D02" pitchFamily="82" charset="0"/>
              </a:rPr>
              <a:t> громадян за отриманням довідки для оформлення субсидій на житлово-комунальні послуги, пільг, соціальних допомог, до органів Пенсійного фонду, територіального центру та в інші установи і організації. </a:t>
            </a:r>
          </a:p>
          <a:p>
            <a:r>
              <a:rPr lang="uk-UA" sz="3000" dirty="0" smtClean="0">
                <a:latin typeface="Gabriola" panose="04040605051002020D02" pitchFamily="82" charset="0"/>
              </a:rPr>
              <a:t>Оформлено </a:t>
            </a:r>
            <a:r>
              <a:rPr lang="uk-UA" sz="30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730</a:t>
            </a:r>
            <a:r>
              <a:rPr lang="uk-UA" sz="3000" dirty="0" smtClean="0">
                <a:latin typeface="Gabriola" panose="04040605051002020D02" pitchFamily="82" charset="0"/>
              </a:rPr>
              <a:t> актів обстеження житлово-побутових умов. </a:t>
            </a:r>
          </a:p>
          <a:p>
            <a:r>
              <a:rPr lang="uk-UA" sz="3000" dirty="0" smtClean="0">
                <a:latin typeface="Gabriola" panose="04040605051002020D02" pitchFamily="82" charset="0"/>
              </a:rPr>
              <a:t>Здійснено реєстрацію місця проживання – </a:t>
            </a:r>
            <a:r>
              <a:rPr lang="uk-UA" sz="30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369</a:t>
            </a:r>
            <a:r>
              <a:rPr lang="uk-UA" sz="3000" dirty="0" smtClean="0">
                <a:latin typeface="Gabriola" panose="04040605051002020D02" pitchFamily="82" charset="0"/>
              </a:rPr>
              <a:t> осіб, </a:t>
            </a:r>
          </a:p>
          <a:p>
            <a:pPr marL="0" indent="0">
              <a:buNone/>
            </a:pPr>
            <a:r>
              <a:rPr lang="uk-UA" sz="3000" dirty="0" smtClean="0">
                <a:latin typeface="Gabriola" panose="04040605051002020D02" pitchFamily="82" charset="0"/>
              </a:rPr>
              <a:t>знято з реєстрації – </a:t>
            </a:r>
            <a:r>
              <a:rPr lang="uk-UA" sz="30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291</a:t>
            </a:r>
            <a:r>
              <a:rPr lang="uk-UA" sz="3000" dirty="0" smtClean="0">
                <a:latin typeface="Gabriola" panose="04040605051002020D02" pitchFamily="82" charset="0"/>
              </a:rPr>
              <a:t> особа. </a:t>
            </a:r>
          </a:p>
          <a:p>
            <a:pPr marL="0" indent="0">
              <a:buNone/>
            </a:pPr>
            <a:r>
              <a:rPr lang="uk-UA" sz="3000" dirty="0" smtClean="0">
                <a:latin typeface="Gabriola" panose="04040605051002020D02" pitchFamily="82" charset="0"/>
              </a:rPr>
              <a:t>Складено адміністративних протоколів </a:t>
            </a:r>
          </a:p>
          <a:p>
            <a:pPr marL="0" indent="0">
              <a:buNone/>
            </a:pPr>
            <a:r>
              <a:rPr lang="uk-UA" sz="3000" dirty="0" smtClean="0">
                <a:latin typeface="Gabriola" panose="04040605051002020D02" pitchFamily="82" charset="0"/>
              </a:rPr>
              <a:t>за несвоєчасну реєстрацію місця проживання – </a:t>
            </a:r>
            <a:r>
              <a:rPr lang="uk-UA" sz="30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59</a:t>
            </a:r>
            <a:r>
              <a:rPr lang="uk-UA" sz="3000" dirty="0" smtClean="0">
                <a:latin typeface="Gabriola" panose="04040605051002020D02" pitchFamily="82" charset="0"/>
              </a:rPr>
              <a:t>.</a:t>
            </a:r>
          </a:p>
          <a:p>
            <a:endParaRPr lang="ru-RU" sz="3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150" y="4054414"/>
            <a:ext cx="4246850" cy="2803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6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4785" y="2467155"/>
            <a:ext cx="10601864" cy="37984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uk-UA" sz="3500" dirty="0" smtClean="0">
                <a:latin typeface="Gabriola" panose="04040605051002020D02" pitchFamily="82" charset="0"/>
              </a:rPr>
              <a:t>За 2019 рік до </a:t>
            </a:r>
            <a:r>
              <a:rPr lang="uk-UA" sz="3500" dirty="0" err="1" smtClean="0">
                <a:latin typeface="Gabriola" panose="04040605051002020D02" pitchFamily="82" charset="0"/>
              </a:rPr>
              <a:t>Новосанжарської</a:t>
            </a:r>
            <a:r>
              <a:rPr lang="uk-UA" sz="3500" dirty="0" smtClean="0">
                <a:latin typeface="Gabriola" panose="04040605051002020D02" pitchFamily="82" charset="0"/>
              </a:rPr>
              <a:t> об’єднаної територіальної громади надійшло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140</a:t>
            </a:r>
            <a:r>
              <a:rPr lang="uk-UA" sz="3500" dirty="0" smtClean="0">
                <a:latin typeface="Gabriola" panose="04040605051002020D02" pitchFamily="82" charset="0"/>
              </a:rPr>
              <a:t> звернень (за 2018 рік –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207</a:t>
            </a:r>
            <a:r>
              <a:rPr lang="uk-UA" sz="3500" dirty="0" smtClean="0">
                <a:latin typeface="Gabriola" panose="04040605051002020D02" pitchFamily="82" charset="0"/>
              </a:rPr>
              <a:t> звернень),                        повторних звернень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uk-UA" sz="3500" dirty="0" smtClean="0">
                <a:latin typeface="Gabriola" panose="04040605051002020D02" pitchFamily="82" charset="0"/>
              </a:rPr>
              <a:t>, у тому числі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67</a:t>
            </a:r>
            <a:r>
              <a:rPr lang="uk-UA" sz="3500" dirty="0" smtClean="0">
                <a:latin typeface="Gabriola" panose="04040605051002020D02" pitchFamily="82" charset="0"/>
              </a:rPr>
              <a:t> звернень надійшли поштою:                 з них від </a:t>
            </a:r>
            <a:r>
              <a:rPr lang="uk-UA" sz="3500" dirty="0" err="1" smtClean="0">
                <a:latin typeface="Gabriola" panose="04040605051002020D02" pitchFamily="82" charset="0"/>
              </a:rPr>
              <a:t>вищестоящих</a:t>
            </a:r>
            <a:r>
              <a:rPr lang="uk-UA" sz="3500" dirty="0" smtClean="0">
                <a:latin typeface="Gabriola" panose="04040605051002020D02" pitchFamily="82" charset="0"/>
              </a:rPr>
              <a:t> органів надійшло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uk-UA" sz="3500" i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uk-UA" sz="3500" dirty="0" smtClean="0">
                <a:latin typeface="Gabriola" panose="04040605051002020D02" pitchFamily="82" charset="0"/>
              </a:rPr>
              <a:t>звернень, колективних звернень з пропозиціями, заявами і скаргами до виконавчого комітету селищної ради надійшло –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uk-UA" sz="3500" dirty="0" smtClean="0">
                <a:latin typeface="Gabriola" panose="04040605051002020D02" pitchFamily="82" charset="0"/>
              </a:rPr>
              <a:t> (за 2018 рік – </a:t>
            </a:r>
            <a:r>
              <a:rPr lang="uk-UA" sz="3500" i="1" u="sng" dirty="0" smtClean="0">
                <a:latin typeface="Calibri" panose="020F0502020204030204" pitchFamily="34" charset="0"/>
                <a:cs typeface="Calibri" panose="020F0502020204030204" pitchFamily="34" charset="0"/>
              </a:rPr>
              <a:t>25</a:t>
            </a:r>
            <a:r>
              <a:rPr lang="uk-UA" sz="3500" dirty="0" smtClean="0">
                <a:latin typeface="Gabriola" panose="04040605051002020D02" pitchFamily="82" charset="0"/>
              </a:rPr>
              <a:t> звернень)</a:t>
            </a:r>
            <a:endParaRPr lang="ru-RU" sz="3500" dirty="0">
              <a:latin typeface="Gabriola" panose="04040605051002020D02" pitchFamily="82" charset="0"/>
            </a:endParaRPr>
          </a:p>
        </p:txBody>
      </p:sp>
      <p:pic>
        <p:nvPicPr>
          <p:cNvPr id="4" name="Місце для вмісту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135" y="155275"/>
            <a:ext cx="5003321" cy="21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0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1545</TotalTime>
  <Words>1815</Words>
  <Application>Microsoft Office PowerPoint</Application>
  <PresentationFormat>Широкоэкранный</PresentationFormat>
  <Paragraphs>157</Paragraphs>
  <Slides>52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0" baseType="lpstr">
      <vt:lpstr>Arial</vt:lpstr>
      <vt:lpstr>Arial Black</vt:lpstr>
      <vt:lpstr>Calibri</vt:lpstr>
      <vt:lpstr>Gabriola</vt:lpstr>
      <vt:lpstr>Times New Roman</vt:lpstr>
      <vt:lpstr>Trebuchet MS</vt:lpstr>
      <vt:lpstr>Wingdings 3</vt:lpstr>
      <vt:lpstr>Грань</vt:lpstr>
      <vt:lpstr> «З  ГРОМАДОЮ  І  ДЛЯ  ГРОМАДИ!» Звіт селищного голови Коби І.О. про свою роботу                     та діяльність виконавчих органів Ради перед територіальною громадою у 2019 році </vt:lpstr>
      <vt:lpstr>Презентация PowerPoint</vt:lpstr>
      <vt:lpstr>Презентация PowerPoint</vt:lpstr>
      <vt:lpstr>Відділи виконавчого комітету:</vt:lpstr>
      <vt:lpstr>Презентация PowerPoint</vt:lpstr>
      <vt:lpstr>Новосанжарська селищна рада здійснює свою діяльність відкрито і гласно.           З необхідною інформацією можна ознайомитись на офіційному вебсайті Новосанжарської селищної ради</vt:lpstr>
      <vt:lpstr>   У звітному періоді розроблено та прийнято 519 розпоряджень селищного голови:   з особового складу – 135 з основної діяльності – 164 про відпустки – 91 про відрядження - 129</vt:lpstr>
      <vt:lpstr>Презентация PowerPoint</vt:lpstr>
      <vt:lpstr>Презентация PowerPoint</vt:lpstr>
      <vt:lpstr>Презентация PowerPoint</vt:lpstr>
      <vt:lpstr>Презентация PowerPoint</vt:lpstr>
      <vt:lpstr>Ключовими документами розвитку громади протягом 2019 року були: </vt:lpstr>
      <vt:lpstr>Основним податковим джерелом надходжень до бюджету громади є податок на доходи фізичних осіб – 61,6 %</vt:lpstr>
      <vt:lpstr>Презентация PowerPoint</vt:lpstr>
      <vt:lpstr>Презентация PowerPoint</vt:lpstr>
      <vt:lpstr>Презентация PowerPoint</vt:lpstr>
      <vt:lpstr>У сфері благоустрою територій Новосанжарської об’єднаної територіальної громади було придбано: </vt:lpstr>
      <vt:lpstr>Реконструкції вуличного освітлення: по пров. Ювілейному в смт Нові Санжари Полтавської області на суму  99,994 тис. грн.; по пров. Комунальному на суму 84,739 тис. грн.; по вул. Носенка Івана  на суму  58,75 тис. грн.; по пров. Гостинний  на суму 39,054 тис. грн.; по вул. Миру в с. Зачепилівка на суму 102,70 тис. грн.; по пр. Пушкіна на суму 51,90 тис. грн.; по вул. Миру, Веселкова, Молодіжна, пров. Річковий в с. Зачепилівка Новосанжарського району Полтавської області на суму 278,882 тис. грн.; по вул. Миру, вул. Заводська, вул. Польова в с. Зачепилівка Новосанжарського району Полтавської області  на суму 12,512 тис. грн.; по пров. Озерний в с. Зачепилівка Новосанжарського району Полтавської області на суму 4,976 тис. грн.; по вул. Центральна, в смт. Нові Санжари Новосанжарського району Полтавської області на суму 5,738 тис. грн.; по вул. Зарічанська в смт. Нові Санжари Новосанжарського району Полтавської області на суму 6,738 тис. грн. </vt:lpstr>
      <vt:lpstr>Вуличне освітлення</vt:lpstr>
      <vt:lpstr>Дорожнє  господарство</vt:lpstr>
      <vt:lpstr>Презентация PowerPoint</vt:lpstr>
      <vt:lpstr>Презентация PowerPoint</vt:lpstr>
      <vt:lpstr>Презентация PowerPoint</vt:lpstr>
      <vt:lpstr>             Виконано проектно-кошторисну  документацію: - «Капітальний ремонт дорожнього покриття проїзної частини по вул. Шевченка                                                  в смт Нові Санжари Новосанжарського району» – 25,0 тис. грн.; - «Капітальний ремонт дорожнього покриття проїзної частини по вул. Пролетарська                                            (ІІ частина)  в смт Нові Санжари Новосанжарського району Полтавської області» – 22,50 тис. грн.;  - «Капітальний ремонт дорожнього покриття проїзної частини по вул. Першотравнева в смт Нові Санжари Новосанжарського району Полтавської області» – 13,0 тис. грн.;  - «Капітальний ремонт дорожнього покриття проїзної частини по вул. Маджарянська в смт Нові Санжари Новосанжарського району Полтавської області» – 12,50 тис. грн.; -  «Капітальний ремонт дорожнього покриття проїзної частини по вул. Центральна (ІІІ) в смт Нові Санжари Новосанжарського району Полтавської області» – 12,50  тис. грн.; - Капітальний ремонт дорожнього покриття території картодрому по вул. Центральна, 105/16 в смт Нові Санжари на суму 1211,04 тис.грн. </vt:lpstr>
      <vt:lpstr>Виконано коригування проектно-кошторисної документації:</vt:lpstr>
      <vt:lpstr>Презентация PowerPoint</vt:lpstr>
      <vt:lpstr>Розроблено два проекти на загальну суму 90,0 тис. грн, а саме: - «Капітальний ремонт благоустрою території дитячого садка «Сонечко» корпус № 1 по вул. Незалежності, 43/7 в смт Нові Санжари Новосанжарського району Полтавської області на суму 45,0 тис. грн.; - «Капітальний ремонт благоустрою території дитячого садка «Лелеченька» по вул. Центральна, 31а в смт Нові Санжари Новосанжарського району Полтавської області»  на суму 45,0 тис. гривень. </vt:lpstr>
      <vt:lpstr>Презентация PowerPoint</vt:lpstr>
      <vt:lpstr>Заклади дошкільної освіти</vt:lpstr>
      <vt:lpstr>                     Реалізовано проекти з капітального ремонту ЗДО № 1 «Сонечко»: «Капітальний ремонт дитячого садка "Сонечко" по вул. Незалежності, 43/7  в смт. Нові Санжари Новосанжарського району Полтавської області» на суму 122,184 тис. грн.; «Капітальний ремонт дитячого садка "Сонечко" корпус № 2 по вул. Першотравневій, 14 в смт. Нові Санжари Новосанжарського району Полтавської області» на суму 675,853 тис. грн.; Капітальний ремонт благоустрою території дитячого садка «Сонечко» корпус № 1 по вул. Незалежності, 43/7 в смт Нові Санжари Новосанжарського району Полтавської області на суму 511,735 тис. грн.; Капітальний ремонт благоустрою території дитячого садка «Сонечко» корпус № 2 по вул. Першотравневій, 14 в смт Нові Санжари Полтавської області на суму 642,806 тис. гривень. У цьому корпусі дитячого садка «Сонечко» проведено капітальний ремонт, у ході якого було проведено масштабні роботи: здійснено заміну покриття даху разом із ремонтом його конструкцій, замінено вікна, утеплено стіни, цоколь і перекриття, виконано поточний ремонт внутрішніх приміщень.                      Реалізовано проекти з капітального ремонту ЗДО № 2 «Лелеченька»: «Капітальний ремонт дитячого садка "Лелеченька" по  вул. Центральній, 31а в смт. Нові Санжари Новосанжарського району Полтавської області» на суму 78,937 тис. грн.; Капітальний ремонт  (утеплення фасаду) корпусів № 3 та № 4 дитячого садка «Лелеченька» по вул. Центральній, 31/А в смт. Нові Санжари Новосанжарського району Полтавської області на суму 143,977 тис. грн.; Капітальний ремонт благоустрою території дитячого садка «Лелеченька» по вул. Центральна, 31а в смт Нові Санжари Новосанжарського району Полтавської області на суму 607,195 тис. грн.;  Всього виконано ремонтно-будівельних робіт та виконано проектно-кошторисних документацій на суму 2872,687 тис. гривень.   </vt:lpstr>
      <vt:lpstr>Виготовлено містобудівну документацію с.Зачепилівка</vt:lpstr>
      <vt:lpstr>КУЛЬТУРА</vt:lpstr>
      <vt:lpstr>Природоохоронні заходи</vt:lpstr>
      <vt:lpstr>Землеустрій</vt:lpstr>
      <vt:lpstr>До комунальної власності Новосанжарської селищної територіальної громади протягом 2018-2019 років було прийнято 12 закладів соціальної сфери, із них у 2019 році – 7:</vt:lpstr>
      <vt:lpstr>     З метою надання якісних освітніх послуг у 2019 році був створений Відділ освіти Новосанжарської селищної ради, на баланс якого переданий: Новосанжарський заклад загальної середньої освіти І-ІІІ ступенів Новосанжарської селищної ради, який має у своєму складі філію - «Зачепилівський заклад загальної середньої освіти І-ІІ ступенів імені Бориса Олійника» Новосанжарського закладу загальної середньої освіти І-ІІІ ступенів Новосанжарської селищної ради Полтавської області ( у 2019 році Зачепилівська школа реорганізована у філію). У закладах працюють  95 педагогічних працівників. </vt:lpstr>
      <vt:lpstr>       Заклади загальної освіти</vt:lpstr>
      <vt:lpstr>Заклади загальної освіти</vt:lpstr>
      <vt:lpstr>У 2019 році змінено зовнішній вигляд будівлі Будинку дитячої та юнацької творчості та закладено алею                                              із декоративно-квітучих дерев.</vt:lpstr>
      <vt:lpstr>Великим досягненням БДЮТУ є те, що діти абсолютно безкоштовно можуть займатися в позаурочний час справою до душі</vt:lpstr>
      <vt:lpstr>Гордістю нашої громади є дитячо-юнацька спортивна школа. Її вихованці постійно здобувають перемоги у різноманітних змаганнях</vt:lpstr>
      <vt:lpstr>Презентация PowerPoint</vt:lpstr>
      <vt:lpstr>На протязі 2019 року молодь громади взяла участь у наступних заходах: до Дня соборності України, Дня Героїв Небесної Сотні, Міжнародного Дня рідної мови, Дня вишиванки, Дня захисту дітей, Дня молоді і Дня Конституції, Міжнародного жіночого дня, Дня Перемоги, Дня Незалежності, Трійці, Івана Купала, у Шевченківських днях, до Дня селища та інших. </vt:lpstr>
      <vt:lpstr>Презентация PowerPoint</vt:lpstr>
      <vt:lpstr>На території Новосанжарської ОТГ функціонує 5 закладів культури, балансоутримувачем яких є Новосанжарська селищна рада - це КЗ «Новосанжарська публічна бібліотека», Зачепилівська сільська бібліотека-філія, КП «Центр культури і дозвілля», Зачепилівський сільський будинок культури, Початковий спеціалізований мистецький навчальний заклад «Новосанжарська дитяча музична школа».</vt:lpstr>
      <vt:lpstr>Дитяча  музична  школа</vt:lpstr>
      <vt:lpstr>Центр культури і дозвілля</vt:lpstr>
      <vt:lpstr>Будинок культури в с.Зачепилівка</vt:lpstr>
      <vt:lpstr>   У 2019 році проєкт Новосанжарської ОТГ «Сортуй сміття-рятуй життя»  став одним із переможцем у обласному конкурсі екологічних ініціатив, а  заклади культури стали одними із головних учасників цього проєкту. </vt:lpstr>
      <vt:lpstr>З метою надання якісних послуг жителям ОТГ у 2019 році була утворена комунальна установа «Центр надання соціальних послуг» Новосанжарської селищної ради. </vt:lpstr>
      <vt:lpstr>Я завжди налаштована на плідну співпрацю та на діалог з усіма, хто бажає щось зробити корисне для своєї громади.         Я вдячна усім, хто допомагав мені в цей нелегкий період розвитку практичними справами, своїм досвідом, конструктивними порадами та об’єктивними зауваженнями.       Переконана, що тільки спільними зусиллями ми зможемо зберегти та створити процвітаючу громаду.  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селищного голови Коби І.О.  </dc:title>
  <dc:creator>Admin</dc:creator>
  <cp:lastModifiedBy>Admin</cp:lastModifiedBy>
  <cp:revision>114</cp:revision>
  <dcterms:created xsi:type="dcterms:W3CDTF">2020-04-29T11:33:32Z</dcterms:created>
  <dcterms:modified xsi:type="dcterms:W3CDTF">2020-05-06T13:52:23Z</dcterms:modified>
</cp:coreProperties>
</file>